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sldIdLst>
    <p:sldId id="278" r:id="rId2"/>
    <p:sldId id="290" r:id="rId3"/>
    <p:sldId id="279" r:id="rId4"/>
    <p:sldId id="291" r:id="rId5"/>
    <p:sldId id="292" r:id="rId6"/>
    <p:sldId id="280" r:id="rId7"/>
    <p:sldId id="281" r:id="rId8"/>
    <p:sldId id="282" r:id="rId9"/>
    <p:sldId id="294" r:id="rId10"/>
    <p:sldId id="293" r:id="rId11"/>
    <p:sldId id="283" r:id="rId12"/>
    <p:sldId id="295" r:id="rId13"/>
    <p:sldId id="296" r:id="rId14"/>
    <p:sldId id="284" r:id="rId15"/>
    <p:sldId id="298" r:id="rId16"/>
    <p:sldId id="299" r:id="rId17"/>
    <p:sldId id="297" r:id="rId18"/>
    <p:sldId id="300" r:id="rId19"/>
    <p:sldId id="285" r:id="rId20"/>
    <p:sldId id="286" r:id="rId21"/>
    <p:sldId id="301" r:id="rId22"/>
    <p:sldId id="287" r:id="rId23"/>
    <p:sldId id="303" r:id="rId24"/>
    <p:sldId id="288" r:id="rId25"/>
    <p:sldId id="304" r:id="rId26"/>
    <p:sldId id="305" r:id="rId27"/>
    <p:sldId id="289" r:id="rId2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36744D-984C-4DF4-98D2-94B9882544ED}" v="139" dt="2023-09-04T23:45:53.1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38" autoAdjust="0"/>
    <p:restoredTop sz="94692" autoAdjust="0"/>
  </p:normalViewPr>
  <p:slideViewPr>
    <p:cSldViewPr snapToGrid="0">
      <p:cViewPr>
        <p:scale>
          <a:sx n="75" d="100"/>
          <a:sy n="75" d="100"/>
        </p:scale>
        <p:origin x="2556" y="111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88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AD6974-4AC7-4BF2-A1F4-8BA5D68341F8}" type="datetimeFigureOut">
              <a:rPr lang="en-US" smtClean="0"/>
              <a:t>11/3/2025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D4A49E-A63C-4AC3-8ED1-99FF9845DCE3}" type="slidenum">
              <a:rPr lang="en-US" smtClean="0"/>
              <a:t>‹#›</a:t>
            </a:fld>
            <a:endParaRPr lang="en-US"/>
          </a:p>
        </p:txBody>
      </p:sp>
    </p:spTree>
    <p:extLst>
      <p:ext uri="{BB962C8B-B14F-4D97-AF65-F5344CB8AC3E}">
        <p14:creationId xmlns:p14="http://schemas.microsoft.com/office/powerpoint/2010/main" val="402979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10D4A49E-A63C-4AC3-8ED1-99FF9845DCE3}" type="slidenum">
              <a:rPr lang="en-US" smtClean="0"/>
              <a:t>8</a:t>
            </a:fld>
            <a:endParaRPr lang="en-US"/>
          </a:p>
        </p:txBody>
      </p:sp>
    </p:spTree>
    <p:extLst>
      <p:ext uri="{BB962C8B-B14F-4D97-AF65-F5344CB8AC3E}">
        <p14:creationId xmlns:p14="http://schemas.microsoft.com/office/powerpoint/2010/main" val="2394482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10D4A49E-A63C-4AC3-8ED1-99FF9845DCE3}" type="slidenum">
              <a:rPr lang="en-US" smtClean="0"/>
              <a:t>9</a:t>
            </a:fld>
            <a:endParaRPr lang="en-US"/>
          </a:p>
        </p:txBody>
      </p:sp>
    </p:spTree>
    <p:extLst>
      <p:ext uri="{BB962C8B-B14F-4D97-AF65-F5344CB8AC3E}">
        <p14:creationId xmlns:p14="http://schemas.microsoft.com/office/powerpoint/2010/main" val="538668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10D4A49E-A63C-4AC3-8ED1-99FF9845DCE3}" type="slidenum">
              <a:rPr lang="en-US" smtClean="0"/>
              <a:t>10</a:t>
            </a:fld>
            <a:endParaRPr lang="en-US"/>
          </a:p>
        </p:txBody>
      </p:sp>
    </p:spTree>
    <p:extLst>
      <p:ext uri="{BB962C8B-B14F-4D97-AF65-F5344CB8AC3E}">
        <p14:creationId xmlns:p14="http://schemas.microsoft.com/office/powerpoint/2010/main" val="29634624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9144000" cy="1828800"/>
          </a:xfrm>
          <a:prstGeom prst="rect">
            <a:avLst/>
          </a:prstGeom>
          <a:solidFill>
            <a:srgbClr val="C8102E"/>
          </a:solidFill>
          <a:ln w="9525">
            <a:noFill/>
            <a:miter lim="800000"/>
            <a:headEnd/>
            <a:tailEnd/>
          </a:ln>
          <a:effectLst/>
        </p:spPr>
        <p:txBody>
          <a:bodyPr wrap="none" anchor="ctr">
            <a:prstTxWarp prst="textNoShape">
              <a:avLst/>
            </a:prstTxWarp>
          </a:bodyPr>
          <a:lstStyle/>
          <a:p>
            <a:endParaRPr lang="en-US" sz="1800" dirty="0"/>
          </a:p>
        </p:txBody>
      </p:sp>
      <p:sp>
        <p:nvSpPr>
          <p:cNvPr id="3076" name="Rectangle 4"/>
          <p:cNvSpPr>
            <a:spLocks noGrp="1" noChangeArrowheads="1"/>
          </p:cNvSpPr>
          <p:nvPr>
            <p:ph type="ctrTitle" hasCustomPrompt="1"/>
          </p:nvPr>
        </p:nvSpPr>
        <p:spPr>
          <a:xfrm>
            <a:off x="533400" y="2514600"/>
            <a:ext cx="6629400" cy="1066800"/>
          </a:xfrm>
        </p:spPr>
        <p:txBody>
          <a:bodyPr anchor="b"/>
          <a:lstStyle>
            <a:lvl1pPr>
              <a:defRPr>
                <a:solidFill>
                  <a:srgbClr val="F1BE48"/>
                </a:solidFill>
              </a:defRPr>
            </a:lvl1pPr>
          </a:lstStyle>
          <a:p>
            <a:r>
              <a:rPr lang="en-US" dirty="0"/>
              <a:t>Click to edit Master title style</a:t>
            </a:r>
          </a:p>
        </p:txBody>
      </p:sp>
      <p:sp>
        <p:nvSpPr>
          <p:cNvPr id="3077" name="Rectangle 5"/>
          <p:cNvSpPr>
            <a:spLocks noGrp="1" noChangeArrowheads="1"/>
          </p:cNvSpPr>
          <p:nvPr>
            <p:ph type="subTitle" idx="1"/>
          </p:nvPr>
        </p:nvSpPr>
        <p:spPr>
          <a:xfrm>
            <a:off x="533400" y="3581400"/>
            <a:ext cx="6248400" cy="1752600"/>
          </a:xfrm>
        </p:spPr>
        <p:txBody>
          <a:bodyPr/>
          <a:lstStyle>
            <a:lvl1pPr marL="0" indent="0">
              <a:buFont typeface="Times" charset="0"/>
              <a:buNone/>
              <a:defRPr sz="2400"/>
            </a:lvl1pPr>
          </a:lstStyle>
          <a:p>
            <a:r>
              <a:rPr lang="en-US" dirty="0"/>
              <a:t>Click to edit Master subtitle style</a:t>
            </a:r>
          </a:p>
        </p:txBody>
      </p:sp>
      <p:sp>
        <p:nvSpPr>
          <p:cNvPr id="3078" name="Text Box 6"/>
          <p:cNvSpPr txBox="1">
            <a:spLocks noChangeArrowheads="1"/>
          </p:cNvSpPr>
          <p:nvPr/>
        </p:nvSpPr>
        <p:spPr bwMode="auto">
          <a:xfrm>
            <a:off x="212727" y="3489325"/>
            <a:ext cx="184731" cy="369332"/>
          </a:xfrm>
          <a:prstGeom prst="rect">
            <a:avLst/>
          </a:prstGeom>
          <a:noFill/>
          <a:ln w="9525">
            <a:noFill/>
            <a:miter lim="800000"/>
            <a:headEnd/>
            <a:tailEnd/>
          </a:ln>
          <a:effectLst/>
        </p:spPr>
        <p:txBody>
          <a:bodyPr wrap="none">
            <a:prstTxWarp prst="textNoShape">
              <a:avLst/>
            </a:prstTxWarp>
            <a:spAutoFit/>
          </a:bodyPr>
          <a:lstStyle/>
          <a:p>
            <a:endParaRPr lang="en-US" sz="1800"/>
          </a:p>
        </p:txBody>
      </p:sp>
      <p:sp>
        <p:nvSpPr>
          <p:cNvPr id="9"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pic>
        <p:nvPicPr>
          <p:cNvPr id="10" name="Picture 11" descr="ISU LEFT white.eps"/>
          <p:cNvPicPr>
            <a:picLocks noChangeAspect="1"/>
          </p:cNvPicPr>
          <p:nvPr/>
        </p:nvPicPr>
        <p:blipFill>
          <a:blip r:embed="rId2"/>
          <a:srcRect b="38235"/>
          <a:stretch>
            <a:fillRect/>
          </a:stretch>
        </p:blipFill>
        <p:spPr bwMode="auto">
          <a:xfrm>
            <a:off x="533400" y="830266"/>
            <a:ext cx="4724400" cy="388937"/>
          </a:xfrm>
          <a:prstGeom prst="rect">
            <a:avLst/>
          </a:prstGeom>
          <a:noFill/>
          <a:ln w="9525">
            <a:noFill/>
            <a:miter lim="800000"/>
            <a:headEnd/>
            <a:tailEnd/>
          </a:ln>
        </p:spPr>
      </p:pic>
      <p:sp>
        <p:nvSpPr>
          <p:cNvPr id="3" name="Text Placeholder 2"/>
          <p:cNvSpPr>
            <a:spLocks noGrp="1"/>
          </p:cNvSpPr>
          <p:nvPr>
            <p:ph type="body" sz="quarter" idx="10" hasCustomPrompt="1"/>
          </p:nvPr>
        </p:nvSpPr>
        <p:spPr>
          <a:xfrm>
            <a:off x="468313" y="1295400"/>
            <a:ext cx="3657600" cy="457200"/>
          </a:xfrm>
        </p:spPr>
        <p:txBody>
          <a:bodyPr/>
          <a:lstStyle>
            <a:lvl1pPr marL="0" indent="0">
              <a:buNone/>
              <a:defRPr sz="1600" b="1" i="0" baseline="0">
                <a:solidFill>
                  <a:schemeClr val="bg1"/>
                </a:solidFill>
                <a:latin typeface="+mn-lt"/>
                <a:ea typeface="Univers 65" charset="0"/>
                <a:cs typeface="Univers 65" charset="0"/>
              </a:defRPr>
            </a:lvl1pPr>
          </a:lstStyle>
          <a:p>
            <a:pPr lvl="0"/>
            <a:r>
              <a:rPr lang="en-US" dirty="0"/>
              <a:t>Unit Name Goes Here</a:t>
            </a:r>
          </a:p>
        </p:txBody>
      </p:sp>
    </p:spTree>
    <p:extLst>
      <p:ext uri="{BB962C8B-B14F-4D97-AF65-F5344CB8AC3E}">
        <p14:creationId xmlns:p14="http://schemas.microsoft.com/office/powerpoint/2010/main" val="3816708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6"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1662878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5"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2205350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2000250" cy="5029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2400"/>
            <a:ext cx="5848350" cy="5029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5"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mn-lt"/>
                <a:ea typeface="Univers 65" charset="0"/>
                <a:cs typeface="Univers 65" charset="0"/>
              </a:defRPr>
            </a:lvl1pPr>
          </a:lstStyle>
          <a:p>
            <a:pPr lvl="0"/>
            <a:r>
              <a:rPr lang="en-US" altLang="zh-CN" dirty="0" err="1"/>
              <a:t>ECpE</a:t>
            </a:r>
            <a:r>
              <a:rPr lang="en-US" altLang="zh-CN" dirty="0"/>
              <a:t> Department</a:t>
            </a:r>
          </a:p>
        </p:txBody>
      </p:sp>
    </p:spTree>
    <p:extLst>
      <p:ext uri="{BB962C8B-B14F-4D97-AF65-F5344CB8AC3E}">
        <p14:creationId xmlns:p14="http://schemas.microsoft.com/office/powerpoint/2010/main" val="1913176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21022E2-F18A-45CB-9FBB-9BCD968BA53B}" type="datetime1">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A2384-8C5D-49F6-8259-B9A64ECD4852}" type="slidenum">
              <a:rPr lang="en-US" smtClean="0"/>
              <a:t>‹#›</a:t>
            </a:fld>
            <a:endParaRPr lang="en-US"/>
          </a:p>
        </p:txBody>
      </p:sp>
    </p:spTree>
    <p:extLst>
      <p:ext uri="{BB962C8B-B14F-4D97-AF65-F5344CB8AC3E}">
        <p14:creationId xmlns:p14="http://schemas.microsoft.com/office/powerpoint/2010/main" val="3406485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C8102E"/>
              </a:buClr>
              <a:defRPr/>
            </a:lvl1pPr>
            <a:lvl2pPr>
              <a:buClr>
                <a:srgbClr val="C8102E"/>
              </a:buClr>
              <a:defRPr/>
            </a:lvl2pPr>
            <a:lvl3pPr>
              <a:buClr>
                <a:srgbClr val="C8102E"/>
              </a:buClr>
              <a:defRPr/>
            </a:lvl3pPr>
            <a:lvl4pPr>
              <a:buClr>
                <a:srgbClr val="C8102E"/>
              </a:buClr>
              <a:defRPr/>
            </a:lvl4pPr>
            <a:lvl5pPr>
              <a:buClr>
                <a:srgbClr val="C8102E"/>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dirty="0"/>
          </a:p>
        </p:txBody>
      </p:sp>
      <p:sp>
        <p:nvSpPr>
          <p:cNvPr id="8"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mn-ea"/>
                <a:ea typeface="+mn-ea"/>
                <a:cs typeface="Univers 65" charset="0"/>
              </a:defRPr>
            </a:lvl1pPr>
          </a:lstStyle>
          <a:p>
            <a:pPr lvl="0"/>
            <a:r>
              <a:rPr lang="en-US" dirty="0" err="1"/>
              <a:t>ECpE</a:t>
            </a:r>
            <a:r>
              <a:rPr lang="en-US" dirty="0"/>
              <a:t> Department</a:t>
            </a:r>
          </a:p>
        </p:txBody>
      </p:sp>
    </p:spTree>
    <p:extLst>
      <p:ext uri="{BB962C8B-B14F-4D97-AF65-F5344CB8AC3E}">
        <p14:creationId xmlns:p14="http://schemas.microsoft.com/office/powerpoint/2010/main" val="541091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200FD1-3CB1-3B0C-D5C1-FBDFCFBA7662}"/>
              </a:ext>
            </a:extLst>
          </p:cNvPr>
          <p:cNvSpPr>
            <a:spLocks noGrp="1"/>
          </p:cNvSpPr>
          <p:nvPr>
            <p:ph type="title"/>
          </p:nvPr>
        </p:nvSpPr>
        <p:spPr/>
        <p:txBody>
          <a:bodyPr/>
          <a:lstStyle/>
          <a:p>
            <a:r>
              <a:rPr lang="zh-CN" altLang="en-US"/>
              <a:t>单击此处编辑母版标题样式</a:t>
            </a:r>
          </a:p>
        </p:txBody>
      </p:sp>
      <p:sp>
        <p:nvSpPr>
          <p:cNvPr id="3" name="灯片编号占位符 2">
            <a:extLst>
              <a:ext uri="{FF2B5EF4-FFF2-40B4-BE49-F238E27FC236}">
                <a16:creationId xmlns:a16="http://schemas.microsoft.com/office/drawing/2014/main" id="{A01716A0-D7C4-70D8-36C8-F61FFA3B312F}"/>
              </a:ext>
            </a:extLst>
          </p:cNvPr>
          <p:cNvSpPr>
            <a:spLocks noGrp="1"/>
          </p:cNvSpPr>
          <p:nvPr>
            <p:ph type="sldNum" sz="quarter" idx="10"/>
          </p:nvPr>
        </p:nvSpPr>
        <p:spPr/>
        <p:txBody>
          <a:bodyPr/>
          <a:lstStyle/>
          <a:p>
            <a:fld id="{98783A6C-F2E5-470E-8F07-6DF2D28172F3}" type="slidenum">
              <a:rPr lang="en-US" smtClean="0"/>
              <a:t>‹#›</a:t>
            </a:fld>
            <a:endParaRPr lang="en-US"/>
          </a:p>
        </p:txBody>
      </p:sp>
      <p:sp>
        <p:nvSpPr>
          <p:cNvPr id="4" name="页脚占位符 3">
            <a:extLst>
              <a:ext uri="{FF2B5EF4-FFF2-40B4-BE49-F238E27FC236}">
                <a16:creationId xmlns:a16="http://schemas.microsoft.com/office/drawing/2014/main" id="{0BFA45BD-FD66-7EB2-51F5-4D3E7F072F7D}"/>
              </a:ext>
            </a:extLst>
          </p:cNvPr>
          <p:cNvSpPr>
            <a:spLocks noGrp="1"/>
          </p:cNvSpPr>
          <p:nvPr>
            <p:ph type="ftr" sz="quarter" idx="11"/>
          </p:nvPr>
        </p:nvSpPr>
        <p:spPr/>
        <p:txBody>
          <a:bodyPr/>
          <a:lstStyle/>
          <a:p>
            <a:r>
              <a:rPr lang="en-US" dirty="0" err="1"/>
              <a:t>ECpE</a:t>
            </a:r>
            <a:r>
              <a:rPr lang="en-US" dirty="0"/>
              <a:t> Department</a:t>
            </a:r>
          </a:p>
        </p:txBody>
      </p:sp>
    </p:spTree>
    <p:extLst>
      <p:ext uri="{BB962C8B-B14F-4D97-AF65-F5344CB8AC3E}">
        <p14:creationId xmlns:p14="http://schemas.microsoft.com/office/powerpoint/2010/main" val="2599179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US" dirty="0"/>
              <a:t>Click to edit Master text styles</a:t>
            </a:r>
          </a:p>
        </p:txBody>
      </p:sp>
      <p:sp>
        <p:nvSpPr>
          <p:cNvPr id="6"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5"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mn-lt"/>
                <a:ea typeface="Univers 65" charset="0"/>
                <a:cs typeface="Univers 65" charset="0"/>
              </a:defRPr>
            </a:lvl1pPr>
          </a:lstStyle>
          <a:p>
            <a:pPr lvl="0"/>
            <a:r>
              <a:rPr lang="en-US" dirty="0" err="1"/>
              <a:t>ECpE</a:t>
            </a:r>
            <a:r>
              <a:rPr lang="en-US" dirty="0"/>
              <a:t> Department</a:t>
            </a:r>
          </a:p>
        </p:txBody>
      </p:sp>
    </p:spTree>
    <p:extLst>
      <p:ext uri="{BB962C8B-B14F-4D97-AF65-F5344CB8AC3E}">
        <p14:creationId xmlns:p14="http://schemas.microsoft.com/office/powerpoint/2010/main" val="1342329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0668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7"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mn-ea"/>
                <a:ea typeface="+mn-ea"/>
                <a:cs typeface="Univers 65" charset="0"/>
              </a:defRPr>
            </a:lvl1pPr>
          </a:lstStyle>
          <a:p>
            <a:pPr lvl="0"/>
            <a:r>
              <a:rPr lang="en-US" altLang="zh-CN" dirty="0" err="1"/>
              <a:t>ECpE</a:t>
            </a:r>
            <a:r>
              <a:rPr lang="en-US" altLang="zh-CN" dirty="0"/>
              <a:t> Department</a:t>
            </a:r>
          </a:p>
        </p:txBody>
      </p:sp>
    </p:spTree>
    <p:extLst>
      <p:ext uri="{BB962C8B-B14F-4D97-AF65-F5344CB8AC3E}">
        <p14:creationId xmlns:p14="http://schemas.microsoft.com/office/powerpoint/2010/main" val="1093203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8" name="Text Placeholder 7"/>
          <p:cNvSpPr>
            <a:spLocks noGrp="1"/>
          </p:cNvSpPr>
          <p:nvPr>
            <p:ph type="body" sz="quarter" idx="11"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553043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4"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2632708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3"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3740818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6"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3353983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p:nvSpPr>
        <p:spPr bwMode="auto">
          <a:xfrm>
            <a:off x="0" y="6096000"/>
            <a:ext cx="9144000" cy="762000"/>
          </a:xfrm>
          <a:prstGeom prst="rect">
            <a:avLst/>
          </a:prstGeom>
          <a:solidFill>
            <a:srgbClr val="C8102E"/>
          </a:solidFill>
          <a:ln w="9525">
            <a:noFill/>
            <a:miter lim="800000"/>
            <a:headEnd/>
            <a:tailEnd/>
          </a:ln>
          <a:effectLst/>
        </p:spPr>
        <p:txBody>
          <a:bodyPr wrap="none" anchor="ctr">
            <a:prstTxWarp prst="textNoShape">
              <a:avLst/>
            </a:prstTxWarp>
          </a:bodyPr>
          <a:lstStyle/>
          <a:p>
            <a:endParaRPr lang="en-US" sz="1800"/>
          </a:p>
        </p:txBody>
      </p:sp>
      <p:sp>
        <p:nvSpPr>
          <p:cNvPr id="1026" name="Rectangle 2"/>
          <p:cNvSpPr>
            <a:spLocks noGrp="1" noChangeArrowheads="1"/>
          </p:cNvSpPr>
          <p:nvPr>
            <p:ph type="title"/>
          </p:nvPr>
        </p:nvSpPr>
        <p:spPr bwMode="auto">
          <a:xfrm>
            <a:off x="457200" y="152400"/>
            <a:ext cx="8229600" cy="6254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855878"/>
            <a:ext cx="8229600" cy="4859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5" name="Text Box 11"/>
          <p:cNvSpPr txBox="1">
            <a:spLocks noChangeArrowheads="1"/>
          </p:cNvSpPr>
          <p:nvPr/>
        </p:nvSpPr>
        <p:spPr bwMode="auto">
          <a:xfrm>
            <a:off x="212727" y="3489325"/>
            <a:ext cx="184731" cy="369332"/>
          </a:xfrm>
          <a:prstGeom prst="rect">
            <a:avLst/>
          </a:prstGeom>
          <a:noFill/>
          <a:ln w="9525">
            <a:noFill/>
            <a:miter lim="800000"/>
            <a:headEnd/>
            <a:tailEnd/>
          </a:ln>
          <a:effectLst/>
        </p:spPr>
        <p:txBody>
          <a:bodyPr wrap="none">
            <a:prstTxWarp prst="textNoShape">
              <a:avLst/>
            </a:prstTxWarp>
            <a:spAutoFit/>
          </a:bodyPr>
          <a:lstStyle/>
          <a:p>
            <a:endParaRPr lang="en-US" sz="1800"/>
          </a:p>
        </p:txBody>
      </p:sp>
      <p:sp>
        <p:nvSpPr>
          <p:cNvPr id="9"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pic>
        <p:nvPicPr>
          <p:cNvPr id="12" name="Picture 11" descr="ISU LEFT white.eps"/>
          <p:cNvPicPr>
            <a:picLocks noChangeAspect="1"/>
          </p:cNvPicPr>
          <p:nvPr/>
        </p:nvPicPr>
        <p:blipFill>
          <a:blip r:embed="rId15"/>
          <a:srcRect b="38235"/>
          <a:stretch>
            <a:fillRect/>
          </a:stretch>
        </p:blipFill>
        <p:spPr bwMode="auto">
          <a:xfrm>
            <a:off x="533400" y="6365931"/>
            <a:ext cx="3200400" cy="263473"/>
          </a:xfrm>
          <a:prstGeom prst="rect">
            <a:avLst/>
          </a:prstGeom>
          <a:noFill/>
          <a:ln w="9525">
            <a:noFill/>
            <a:miter lim="800000"/>
            <a:headEnd/>
            <a:tailEnd/>
          </a:ln>
        </p:spPr>
      </p:pic>
      <p:sp>
        <p:nvSpPr>
          <p:cNvPr id="6" name="Footer Placeholder 5"/>
          <p:cNvSpPr>
            <a:spLocks noGrp="1"/>
          </p:cNvSpPr>
          <p:nvPr>
            <p:ph type="ftr" sz="quarter" idx="3"/>
          </p:nvPr>
        </p:nvSpPr>
        <p:spPr>
          <a:xfrm>
            <a:off x="6749716" y="6264279"/>
            <a:ext cx="1937084" cy="365125"/>
          </a:xfrm>
          <a:prstGeom prst="rect">
            <a:avLst/>
          </a:prstGeom>
        </p:spPr>
        <p:txBody>
          <a:bodyPr vert="horz" lIns="91440" tIns="45720" rIns="91440" bIns="45720" rtlCol="0" anchor="ctr"/>
          <a:lstStyle>
            <a:lvl1pPr algn="ctr">
              <a:defRPr sz="1600" b="1" i="0">
                <a:solidFill>
                  <a:schemeClr val="bg1"/>
                </a:solidFill>
                <a:latin typeface="+mn-ea"/>
                <a:ea typeface="+mn-ea"/>
                <a:cs typeface="Univers 65" charset="0"/>
              </a:defRPr>
            </a:lvl1pPr>
          </a:lstStyle>
          <a:p>
            <a:r>
              <a:rPr lang="en-US" dirty="0" err="1"/>
              <a:t>ECpE</a:t>
            </a:r>
            <a:r>
              <a:rPr lang="en-US" dirty="0"/>
              <a:t> Department</a:t>
            </a:r>
          </a:p>
        </p:txBody>
      </p:sp>
    </p:spTree>
    <p:extLst>
      <p:ext uri="{BB962C8B-B14F-4D97-AF65-F5344CB8AC3E}">
        <p14:creationId xmlns:p14="http://schemas.microsoft.com/office/powerpoint/2010/main" val="2266451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3" r:id="rId13"/>
  </p:sldLayoutIdLst>
  <p:hf hdr="0" dt="0"/>
  <p:txStyles>
    <p:titleStyle>
      <a:lvl1pPr algn="l" rtl="0" eaLnBrk="1" fontAlgn="base" hangingPunct="1">
        <a:spcBef>
          <a:spcPct val="0"/>
        </a:spcBef>
        <a:spcAft>
          <a:spcPct val="0"/>
        </a:spcAft>
        <a:defRPr sz="3500">
          <a:solidFill>
            <a:srgbClr val="C8102E"/>
          </a:solidFill>
          <a:latin typeface="+mj-lt"/>
          <a:ea typeface="+mj-ea"/>
          <a:cs typeface="+mj-cs"/>
        </a:defRPr>
      </a:lvl1pPr>
      <a:lvl2pPr algn="l" rtl="0" eaLnBrk="1" fontAlgn="base" hangingPunct="1">
        <a:spcBef>
          <a:spcPct val="0"/>
        </a:spcBef>
        <a:spcAft>
          <a:spcPct val="0"/>
        </a:spcAft>
        <a:defRPr sz="3500">
          <a:solidFill>
            <a:srgbClr val="CE1126"/>
          </a:solidFill>
          <a:latin typeface="Univers 67 CondensedBold" charset="0"/>
        </a:defRPr>
      </a:lvl2pPr>
      <a:lvl3pPr algn="l" rtl="0" eaLnBrk="1" fontAlgn="base" hangingPunct="1">
        <a:spcBef>
          <a:spcPct val="0"/>
        </a:spcBef>
        <a:spcAft>
          <a:spcPct val="0"/>
        </a:spcAft>
        <a:defRPr sz="3500">
          <a:solidFill>
            <a:srgbClr val="CE1126"/>
          </a:solidFill>
          <a:latin typeface="Univers 67 CondensedBold" charset="0"/>
        </a:defRPr>
      </a:lvl3pPr>
      <a:lvl4pPr algn="l" rtl="0" eaLnBrk="1" fontAlgn="base" hangingPunct="1">
        <a:spcBef>
          <a:spcPct val="0"/>
        </a:spcBef>
        <a:spcAft>
          <a:spcPct val="0"/>
        </a:spcAft>
        <a:defRPr sz="3500">
          <a:solidFill>
            <a:srgbClr val="CE1126"/>
          </a:solidFill>
          <a:latin typeface="Univers 67 CondensedBold" charset="0"/>
        </a:defRPr>
      </a:lvl4pPr>
      <a:lvl5pPr algn="l" rtl="0" eaLnBrk="1" fontAlgn="base" hangingPunct="1">
        <a:spcBef>
          <a:spcPct val="0"/>
        </a:spcBef>
        <a:spcAft>
          <a:spcPct val="0"/>
        </a:spcAft>
        <a:defRPr sz="3500">
          <a:solidFill>
            <a:srgbClr val="CE1126"/>
          </a:solidFill>
          <a:latin typeface="Univers 67 CondensedBold" charset="0"/>
        </a:defRPr>
      </a:lvl5pPr>
      <a:lvl6pPr marL="457189" algn="l" rtl="0" eaLnBrk="1" fontAlgn="base" hangingPunct="1">
        <a:spcBef>
          <a:spcPct val="0"/>
        </a:spcBef>
        <a:spcAft>
          <a:spcPct val="0"/>
        </a:spcAft>
        <a:defRPr sz="3500">
          <a:solidFill>
            <a:srgbClr val="CE1126"/>
          </a:solidFill>
          <a:latin typeface="Univers 67 CondensedBold" charset="0"/>
        </a:defRPr>
      </a:lvl6pPr>
      <a:lvl7pPr marL="914377" algn="l" rtl="0" eaLnBrk="1" fontAlgn="base" hangingPunct="1">
        <a:spcBef>
          <a:spcPct val="0"/>
        </a:spcBef>
        <a:spcAft>
          <a:spcPct val="0"/>
        </a:spcAft>
        <a:defRPr sz="3500">
          <a:solidFill>
            <a:srgbClr val="CE1126"/>
          </a:solidFill>
          <a:latin typeface="Univers 67 CondensedBold" charset="0"/>
        </a:defRPr>
      </a:lvl7pPr>
      <a:lvl8pPr marL="1371566" algn="l" rtl="0" eaLnBrk="1" fontAlgn="base" hangingPunct="1">
        <a:spcBef>
          <a:spcPct val="0"/>
        </a:spcBef>
        <a:spcAft>
          <a:spcPct val="0"/>
        </a:spcAft>
        <a:defRPr sz="3500">
          <a:solidFill>
            <a:srgbClr val="CE1126"/>
          </a:solidFill>
          <a:latin typeface="Univers 67 CondensedBold" charset="0"/>
        </a:defRPr>
      </a:lvl8pPr>
      <a:lvl9pPr marL="1828754" algn="l" rtl="0" eaLnBrk="1" fontAlgn="base" hangingPunct="1">
        <a:spcBef>
          <a:spcPct val="0"/>
        </a:spcBef>
        <a:spcAft>
          <a:spcPct val="0"/>
        </a:spcAft>
        <a:defRPr sz="3500">
          <a:solidFill>
            <a:srgbClr val="CE1126"/>
          </a:solidFill>
          <a:latin typeface="Univers 67 CondensedBold" charset="0"/>
        </a:defRPr>
      </a:lvl9pPr>
    </p:titleStyle>
    <p:bodyStyle>
      <a:lvl1pPr marL="342891" indent="-342891"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mn-ea"/>
          <a:cs typeface="+mn-cs"/>
        </a:defRPr>
      </a:lvl1pPr>
      <a:lvl2pPr marL="742932" indent="-28574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2pPr>
      <a:lvl3pPr marL="1142971"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3pPr>
      <a:lvl4pPr marL="1600160"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4pPr>
      <a:lvl5pPr marL="2057349"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5pPr>
      <a:lvl6pPr marL="2514537"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6pPr>
      <a:lvl7pPr marL="2971726"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7pPr>
      <a:lvl8pPr marL="3428914"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8pPr>
      <a:lvl9pPr marL="3886103"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D2C79-403F-45B5-B970-7A05AF3B96CB}"/>
              </a:ext>
            </a:extLst>
          </p:cNvPr>
          <p:cNvSpPr>
            <a:spLocks noGrp="1"/>
          </p:cNvSpPr>
          <p:nvPr>
            <p:ph type="ctrTitle"/>
          </p:nvPr>
        </p:nvSpPr>
        <p:spPr>
          <a:xfrm>
            <a:off x="468313" y="2669457"/>
            <a:ext cx="8369300" cy="1342103"/>
          </a:xfrm>
        </p:spPr>
        <p:txBody>
          <a:bodyPr/>
          <a:lstStyle/>
          <a:p>
            <a:pPr algn="ctr"/>
            <a:r>
              <a:rPr lang="en-US" sz="2800" b="1" dirty="0"/>
              <a:t>Distribution System Grounding</a:t>
            </a:r>
            <a:endParaRPr lang="en-US" sz="2800" dirty="0"/>
          </a:p>
        </p:txBody>
      </p:sp>
      <p:sp>
        <p:nvSpPr>
          <p:cNvPr id="3" name="Subtitle 2">
            <a:extLst>
              <a:ext uri="{FF2B5EF4-FFF2-40B4-BE49-F238E27FC236}">
                <a16:creationId xmlns:a16="http://schemas.microsoft.com/office/drawing/2014/main" id="{970D26A4-A2FA-4883-A703-A303B7038D1D}"/>
              </a:ext>
            </a:extLst>
          </p:cNvPr>
          <p:cNvSpPr>
            <a:spLocks noGrp="1"/>
          </p:cNvSpPr>
          <p:nvPr>
            <p:ph type="subTitle" idx="1"/>
          </p:nvPr>
        </p:nvSpPr>
        <p:spPr>
          <a:xfrm>
            <a:off x="1714500" y="4508500"/>
            <a:ext cx="6248400" cy="1752600"/>
          </a:xfrm>
        </p:spPr>
        <p:txBody>
          <a:bodyPr/>
          <a:lstStyle/>
          <a:p>
            <a:pPr algn="ctr"/>
            <a:r>
              <a:rPr lang="en-US" dirty="0">
                <a:solidFill>
                  <a:schemeClr val="tx1"/>
                </a:solidFill>
              </a:rPr>
              <a:t>Dr. Zhaoyu Wang</a:t>
            </a:r>
          </a:p>
          <a:p>
            <a:pPr algn="ctr"/>
            <a:r>
              <a:rPr lang="en-US" dirty="0">
                <a:solidFill>
                  <a:schemeClr val="tx1"/>
                </a:solidFill>
              </a:rPr>
              <a:t>1113 Coover Hall, Ames, IA</a:t>
            </a:r>
          </a:p>
          <a:p>
            <a:pPr algn="ctr"/>
            <a:r>
              <a:rPr lang="en-US" dirty="0">
                <a:solidFill>
                  <a:schemeClr val="tx1"/>
                </a:solidFill>
              </a:rPr>
              <a:t>wzy@iastate.edu</a:t>
            </a:r>
          </a:p>
          <a:p>
            <a:endParaRPr lang="en-US" dirty="0"/>
          </a:p>
        </p:txBody>
      </p:sp>
      <p:sp>
        <p:nvSpPr>
          <p:cNvPr id="4" name="Text Placeholder 3">
            <a:extLst>
              <a:ext uri="{FF2B5EF4-FFF2-40B4-BE49-F238E27FC236}">
                <a16:creationId xmlns:a16="http://schemas.microsoft.com/office/drawing/2014/main" id="{E8F286DA-4658-48BC-B784-E2439FABDD1C}"/>
              </a:ext>
            </a:extLst>
          </p:cNvPr>
          <p:cNvSpPr>
            <a:spLocks noGrp="1"/>
          </p:cNvSpPr>
          <p:nvPr>
            <p:ph type="body" sz="quarter" idx="10"/>
          </p:nvPr>
        </p:nvSpPr>
        <p:spPr/>
        <p:txBody>
          <a:bodyPr/>
          <a:lstStyle/>
          <a:p>
            <a:r>
              <a:rPr lang="en-US" dirty="0" err="1"/>
              <a:t>ECpE</a:t>
            </a:r>
            <a:r>
              <a:rPr lang="en-US" dirty="0"/>
              <a:t> Department</a:t>
            </a:r>
          </a:p>
        </p:txBody>
      </p:sp>
    </p:spTree>
    <p:extLst>
      <p:ext uri="{BB962C8B-B14F-4D97-AF65-F5344CB8AC3E}">
        <p14:creationId xmlns:p14="http://schemas.microsoft.com/office/powerpoint/2010/main" val="2121409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p:txBody>
          <a:bodyPr/>
          <a:lstStyle/>
          <a:p>
            <a:r>
              <a:rPr lang="en-US" altLang="zh-CN" dirty="0"/>
              <a:t>2 Neutral Grounding</a:t>
            </a:r>
            <a:endParaRPr lang="zh-CN" altLang="en-US" dirty="0"/>
          </a:p>
        </p:txBody>
      </p:sp>
      <mc:AlternateContent xmlns:mc="http://schemas.openxmlformats.org/markup-compatibility/2006" xmlns:a14="http://schemas.microsoft.com/office/drawing/2010/main">
        <mc:Choice Requires="a14">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a:xfrm>
                <a:off x="457200" y="849544"/>
                <a:ext cx="8229600" cy="5160731"/>
              </a:xfrm>
            </p:spPr>
            <p:txBody>
              <a:bodyPr/>
              <a:lstStyle/>
              <a:p>
                <a:pPr marL="0" indent="0" algn="just">
                  <a:buNone/>
                </a:pPr>
                <a:r>
                  <a:rPr lang="en-US" altLang="zh-CN" sz="2400" b="1" dirty="0">
                    <a:solidFill>
                      <a:srgbClr val="C00000"/>
                    </a:solidFill>
                  </a:rPr>
                  <a:t>2.1 Neutral Shift Due to Ground Faults:</a:t>
                </a:r>
                <a:r>
                  <a:rPr lang="en-US" altLang="zh-CN" sz="2400" b="1" dirty="0">
                    <a:solidFill>
                      <a:schemeClr val="tx1"/>
                    </a:solidFill>
                  </a:rPr>
                  <a:t> </a:t>
                </a:r>
                <a:endParaRPr lang="en-US" altLang="zh-CN" sz="2400" dirty="0">
                  <a:solidFill>
                    <a:schemeClr val="tx1"/>
                  </a:solidFill>
                </a:endParaRPr>
              </a:p>
              <a:p>
                <a:pPr marL="285750" indent="-285750" algn="just"/>
                <a:r>
                  <a:rPr lang="en-US" altLang="zh-CN" sz="2400" dirty="0">
                    <a:solidFill>
                      <a:schemeClr val="tx1"/>
                    </a:solidFill>
                  </a:rPr>
                  <a:t>EFF is defined as the ratio of the highest line‐to‐ground power‐frequency voltage on a sound phase at a selected location due to a line‐to‐ground fault to the phase‐to‐ground power‐frequency voltage at that location without the fault, or</a:t>
                </a:r>
              </a:p>
              <a:p>
                <a:pPr marL="400041" lvl="1" indent="0" algn="ctr">
                  <a:buNone/>
                </a:pPr>
                <a:r>
                  <a:rPr lang="en-US" altLang="zh-CN" sz="2400" dirty="0">
                    <a:solidFill>
                      <a:schemeClr val="tx1"/>
                    </a:solidFill>
                  </a:rPr>
                  <a:t>Earth Fault Factor (EFF) = </a:t>
                </a:r>
                <a14:m>
                  <m:oMath xmlns:m="http://schemas.openxmlformats.org/officeDocument/2006/math">
                    <m:sSubSup>
                      <m:sSubSupPr>
                        <m:ctrlPr>
                          <a:rPr lang="en-US" altLang="zh-CN" sz="2400" i="1" smtClean="0">
                            <a:solidFill>
                              <a:schemeClr val="tx1"/>
                            </a:solidFill>
                            <a:latin typeface="Cambria Math" panose="02040503050406030204" pitchFamily="18" charset="0"/>
                          </a:rPr>
                        </m:ctrlPr>
                      </m:sSubSupPr>
                      <m:e>
                        <m:r>
                          <a:rPr lang="en-US" altLang="zh-CN" sz="2400" b="0" i="1" smtClean="0">
                            <a:solidFill>
                              <a:schemeClr val="tx1"/>
                            </a:solidFill>
                            <a:latin typeface="Cambria Math" panose="02040503050406030204" pitchFamily="18" charset="0"/>
                          </a:rPr>
                          <m:t>𝑉</m:t>
                        </m:r>
                      </m:e>
                      <m:sub>
                        <m:r>
                          <a:rPr lang="en-US" altLang="zh-CN" sz="2400" b="0" i="1" smtClean="0">
                            <a:solidFill>
                              <a:schemeClr val="tx1"/>
                            </a:solidFill>
                            <a:latin typeface="Cambria Math" panose="02040503050406030204" pitchFamily="18" charset="0"/>
                          </a:rPr>
                          <m:t>𝐿𝑁</m:t>
                        </m:r>
                      </m:sub>
                      <m:sup>
                        <m:r>
                          <a:rPr lang="en-US" altLang="zh-CN" sz="2400" b="0" i="1" smtClean="0">
                            <a:solidFill>
                              <a:schemeClr val="tx1"/>
                            </a:solidFill>
                            <a:latin typeface="Cambria Math" panose="02040503050406030204" pitchFamily="18" charset="0"/>
                          </a:rPr>
                          <m:t>′</m:t>
                        </m:r>
                      </m:sup>
                    </m:sSubSup>
                    <m:r>
                      <a:rPr lang="en-US" altLang="zh-CN" sz="2400" b="0" i="1" smtClean="0">
                        <a:solidFill>
                          <a:schemeClr val="tx1"/>
                        </a:solidFill>
                        <a:latin typeface="Cambria Math" panose="02040503050406030204" pitchFamily="18" charset="0"/>
                      </a:rPr>
                      <m:t>/</m:t>
                    </m:r>
                    <m:sSub>
                      <m:sSubPr>
                        <m:ctrlPr>
                          <a:rPr lang="en-US" altLang="zh-CN" sz="2400" b="0" i="1" smtClean="0">
                            <a:solidFill>
                              <a:schemeClr val="tx1"/>
                            </a:solidFill>
                            <a:latin typeface="Cambria Math" panose="02040503050406030204" pitchFamily="18" charset="0"/>
                          </a:rPr>
                        </m:ctrlPr>
                      </m:sSubPr>
                      <m:e>
                        <m:r>
                          <a:rPr lang="en-US" altLang="zh-CN" sz="2400" b="0" i="1" smtClean="0">
                            <a:solidFill>
                              <a:schemeClr val="tx1"/>
                            </a:solidFill>
                            <a:latin typeface="Cambria Math" panose="02040503050406030204" pitchFamily="18" charset="0"/>
                          </a:rPr>
                          <m:t>𝑉</m:t>
                        </m:r>
                      </m:e>
                      <m:sub>
                        <m:r>
                          <a:rPr lang="en-US" altLang="zh-CN" sz="2400" b="0" i="1" smtClean="0">
                            <a:solidFill>
                              <a:schemeClr val="tx1"/>
                            </a:solidFill>
                            <a:latin typeface="Cambria Math" panose="02040503050406030204" pitchFamily="18" charset="0"/>
                          </a:rPr>
                          <m:t>𝐿𝑁</m:t>
                        </m:r>
                      </m:sub>
                    </m:sSub>
                  </m:oMath>
                </a14:m>
                <a:endParaRPr lang="en-US" altLang="zh-CN" sz="2400" dirty="0">
                  <a:solidFill>
                    <a:schemeClr val="tx1"/>
                  </a:solidFill>
                </a:endParaRPr>
              </a:p>
              <a:p>
                <a:pPr marL="400041" lvl="1" indent="0" algn="just">
                  <a:buNone/>
                </a:pPr>
                <a:r>
                  <a:rPr lang="en-US" altLang="zh-CN" sz="2400" dirty="0">
                    <a:solidFill>
                      <a:schemeClr val="tx1"/>
                    </a:solidFill>
                  </a:rPr>
                  <a:t>where  is the maximum line‐to‐ground voltage on the unfaulted phases for a fault from one or more phases to ground, and VLL and VLN are the nominal line‐to‐line and line‐to‐neutral voltages.</a:t>
                </a:r>
              </a:p>
              <a:p>
                <a:pPr marL="400041" lvl="1" indent="0" algn="just">
                  <a:buNone/>
                </a:pPr>
                <a:r>
                  <a:rPr lang="en-US" altLang="zh-CN" sz="2400" dirty="0">
                    <a:solidFill>
                      <a:schemeClr val="tx1"/>
                    </a:solidFill>
                  </a:rPr>
                  <a:t>The system is considered effectively grounded if COG is less than or equal to 80%. This also results in EFF equal to 138% or less.</a:t>
                </a:r>
              </a:p>
              <a:p>
                <a:pPr>
                  <a:buFont typeface="Arial" panose="020B0604020202020204" pitchFamily="34" charset="0"/>
                  <a:buChar char="•"/>
                </a:pPr>
                <a:endParaRPr lang="en-US" altLang="zh-CN" sz="1600" dirty="0">
                  <a:solidFill>
                    <a:schemeClr val="tx1"/>
                  </a:solidFill>
                </a:endParaRPr>
              </a:p>
              <a:p>
                <a:pPr marL="0" indent="0">
                  <a:buNone/>
                </a:pPr>
                <a:r>
                  <a:rPr lang="en-US" altLang="zh-CN" sz="1600" dirty="0">
                    <a:solidFill>
                      <a:schemeClr val="tx1"/>
                    </a:solidFill>
                  </a:rPr>
                  <a:t>       </a:t>
                </a:r>
              </a:p>
              <a:p>
                <a:pPr marL="457188" lvl="1" indent="0">
                  <a:buNone/>
                </a:pPr>
                <a:endParaRPr lang="en-US" altLang="zh-CN" sz="2000" b="1" dirty="0">
                  <a:solidFill>
                    <a:schemeClr val="tx1"/>
                  </a:solidFill>
                </a:endParaRPr>
              </a:p>
            </p:txBody>
          </p:sp>
        </mc:Choice>
        <mc:Fallback xmlns="">
          <p:sp>
            <p:nvSpPr>
              <p:cNvPr id="3" name="内容占位符 2">
                <a:extLst>
                  <a:ext uri="{FF2B5EF4-FFF2-40B4-BE49-F238E27FC236}">
                    <a16:creationId xmlns:a16="http://schemas.microsoft.com/office/drawing/2014/main" id="{5FEA5D96-A606-5396-6709-7778CA7EEF94}"/>
                  </a:ext>
                </a:extLst>
              </p:cNvPr>
              <p:cNvSpPr>
                <a:spLocks noGrp="1" noRot="1" noChangeAspect="1" noMove="1" noResize="1" noEditPoints="1" noAdjustHandles="1" noChangeArrowheads="1" noChangeShapeType="1" noTextEdit="1"/>
              </p:cNvSpPr>
              <p:nvPr>
                <p:ph idx="1"/>
              </p:nvPr>
            </p:nvSpPr>
            <p:spPr>
              <a:xfrm>
                <a:off x="457200" y="849544"/>
                <a:ext cx="8229600" cy="5160731"/>
              </a:xfrm>
              <a:blipFill>
                <a:blip r:embed="rId3"/>
                <a:stretch>
                  <a:fillRect l="-1111" t="-945" r="-1111" b="-2243"/>
                </a:stretch>
              </a:blipFill>
            </p:spPr>
            <p:txBody>
              <a:bodyPr/>
              <a:lstStyle/>
              <a:p>
                <a:r>
                  <a:rPr lang="en-US">
                    <a:noFill/>
                  </a:rPr>
                  <a:t> </a:t>
                </a:r>
              </a:p>
            </p:txBody>
          </p:sp>
        </mc:Fallback>
      </mc:AlternateContent>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10</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2624074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p:txBody>
          <a:bodyPr/>
          <a:lstStyle/>
          <a:p>
            <a:r>
              <a:rPr lang="en-US" altLang="zh-CN" dirty="0"/>
              <a:t>2 Neutral Grounding</a:t>
            </a:r>
            <a:endParaRPr lang="zh-CN" altLang="en-US" dirty="0"/>
          </a:p>
        </p:txBody>
      </p:sp>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a:xfrm>
            <a:off x="457200" y="718494"/>
            <a:ext cx="8229600" cy="4996510"/>
          </a:xfrm>
        </p:spPr>
        <p:txBody>
          <a:bodyPr/>
          <a:lstStyle/>
          <a:p>
            <a:pPr marL="0" indent="0" algn="just">
              <a:spcBef>
                <a:spcPts val="300"/>
              </a:spcBef>
              <a:buNone/>
            </a:pPr>
            <a:r>
              <a:rPr lang="en-US" altLang="zh-CN" sz="2400" b="1" dirty="0">
                <a:solidFill>
                  <a:srgbClr val="C00000"/>
                </a:solidFill>
              </a:rPr>
              <a:t>2.2 Types of Neutral Grounding:</a:t>
            </a:r>
            <a:r>
              <a:rPr lang="en-US" altLang="zh-CN" sz="2400" b="1" dirty="0">
                <a:solidFill>
                  <a:schemeClr val="tx1"/>
                </a:solidFill>
              </a:rPr>
              <a:t> </a:t>
            </a:r>
          </a:p>
          <a:p>
            <a:pPr algn="just">
              <a:spcBef>
                <a:spcPts val="300"/>
              </a:spcBef>
            </a:pPr>
            <a:r>
              <a:rPr lang="en-US" altLang="zh-CN" sz="2400" dirty="0">
                <a:solidFill>
                  <a:schemeClr val="tx1"/>
                </a:solidFill>
              </a:rPr>
              <a:t>A resistance or reactance is used between the neutral of the substation transformer and the ground to reduce the level of ground fault currents. </a:t>
            </a:r>
          </a:p>
          <a:p>
            <a:pPr algn="just">
              <a:spcBef>
                <a:spcPts val="300"/>
              </a:spcBef>
            </a:pPr>
            <a:r>
              <a:rPr lang="en-US" altLang="zh-CN" sz="2400" dirty="0">
                <a:solidFill>
                  <a:schemeClr val="tx1"/>
                </a:solidFill>
              </a:rPr>
              <a:t>In the United States, typically reactance is used to ground the neutral on the low‐voltage side of the delta‐wye‐connected distribution substation transformers. </a:t>
            </a:r>
          </a:p>
          <a:p>
            <a:pPr algn="just">
              <a:spcBef>
                <a:spcPts val="300"/>
              </a:spcBef>
            </a:pPr>
            <a:r>
              <a:rPr lang="en-US" altLang="zh-CN" sz="2400" dirty="0">
                <a:solidFill>
                  <a:schemeClr val="tx1"/>
                </a:solidFill>
              </a:rPr>
              <a:t>However, this also reduces the effectiveness of grounding, which results in higher voltages on the unfaulted phases. </a:t>
            </a:r>
          </a:p>
          <a:p>
            <a:pPr algn="just">
              <a:spcBef>
                <a:spcPts val="300"/>
              </a:spcBef>
            </a:pPr>
            <a:r>
              <a:rPr lang="en-US" altLang="zh-CN" sz="2400" dirty="0">
                <a:solidFill>
                  <a:schemeClr val="tx1"/>
                </a:solidFill>
              </a:rPr>
              <a:t>Therefore, selection of the reactor for neutral grounding must be carefully evaluated by considering the trade‐off between the decrease in fault current and increase in voltage on the unfaulted phases.</a:t>
            </a:r>
          </a:p>
        </p:txBody>
      </p:sp>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11</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1734350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p:txBody>
          <a:bodyPr/>
          <a:lstStyle/>
          <a:p>
            <a:r>
              <a:rPr lang="en-US" altLang="zh-CN" dirty="0"/>
              <a:t>2 Neutral Grounding</a:t>
            </a:r>
            <a:endParaRPr lang="zh-CN" altLang="en-US" dirty="0"/>
          </a:p>
        </p:txBody>
      </p:sp>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a:xfrm>
            <a:off x="457200" y="718494"/>
            <a:ext cx="8229600" cy="4245392"/>
          </a:xfrm>
        </p:spPr>
        <p:txBody>
          <a:bodyPr/>
          <a:lstStyle/>
          <a:p>
            <a:pPr marL="0" indent="0">
              <a:spcBef>
                <a:spcPts val="300"/>
              </a:spcBef>
              <a:buNone/>
            </a:pPr>
            <a:r>
              <a:rPr lang="en-US" altLang="zh-CN" sz="2400" b="1" dirty="0">
                <a:solidFill>
                  <a:srgbClr val="C00000"/>
                </a:solidFill>
              </a:rPr>
              <a:t>2.3 Standards for Neutral Grounding:</a:t>
            </a:r>
          </a:p>
          <a:p>
            <a:pPr marL="342891" lvl="1" indent="-342891" algn="just">
              <a:spcBef>
                <a:spcPts val="600"/>
              </a:spcBef>
              <a:spcAft>
                <a:spcPts val="600"/>
              </a:spcAft>
            </a:pPr>
            <a:r>
              <a:rPr lang="en-US" altLang="zh-CN" sz="2400" dirty="0">
                <a:solidFill>
                  <a:schemeClr val="tx1"/>
                </a:solidFill>
                <a:ea typeface="+mn-ea"/>
                <a:cs typeface="+mn-cs"/>
              </a:rPr>
              <a:t>ANSI/IEEE Standards 80 “IEEE Guide for Safety in AC Substations Grounding” (Equivalent to IEC 479‐1).</a:t>
            </a:r>
          </a:p>
          <a:p>
            <a:pPr marL="342891" lvl="1" indent="-342891" algn="just">
              <a:spcBef>
                <a:spcPts val="600"/>
              </a:spcBef>
              <a:spcAft>
                <a:spcPts val="600"/>
              </a:spcAft>
            </a:pPr>
            <a:r>
              <a:rPr lang="en-US" altLang="zh-CN" sz="2400" dirty="0">
                <a:solidFill>
                  <a:schemeClr val="tx1"/>
                </a:solidFill>
                <a:ea typeface="+mn-ea"/>
                <a:cs typeface="+mn-cs"/>
              </a:rPr>
              <a:t>ANSI/IEEE Std 487‐2000: “IEEE Recommended Practice for the Protection of Wire‐Line Communication Facilities Serving Electric Supply Locations –Description.”</a:t>
            </a:r>
          </a:p>
          <a:p>
            <a:pPr marL="342891" lvl="1" indent="-342891" algn="just">
              <a:spcBef>
                <a:spcPts val="600"/>
              </a:spcBef>
              <a:spcAft>
                <a:spcPts val="600"/>
              </a:spcAft>
            </a:pPr>
            <a:r>
              <a:rPr lang="en-US" altLang="zh-CN" sz="2400" dirty="0">
                <a:solidFill>
                  <a:schemeClr val="tx1"/>
                </a:solidFill>
                <a:ea typeface="+mn-ea"/>
                <a:cs typeface="+mn-cs"/>
              </a:rPr>
              <a:t>IEEE Std 1100‐1992, IEEE Recommended Practice for Powering and Grounding Sensitive Electronic Equipment (The IEEE Emerald Book).</a:t>
            </a:r>
          </a:p>
        </p:txBody>
      </p:sp>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12</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931865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p:txBody>
          <a:bodyPr/>
          <a:lstStyle/>
          <a:p>
            <a:r>
              <a:rPr lang="en-US" altLang="zh-CN" dirty="0"/>
              <a:t>2 Neutral Grounding</a:t>
            </a:r>
            <a:endParaRPr lang="zh-CN" altLang="en-US" dirty="0"/>
          </a:p>
        </p:txBody>
      </p:sp>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a:xfrm>
            <a:off x="457200" y="718494"/>
            <a:ext cx="8229600" cy="3751906"/>
          </a:xfrm>
        </p:spPr>
        <p:txBody>
          <a:bodyPr/>
          <a:lstStyle/>
          <a:p>
            <a:pPr marL="0" indent="0">
              <a:spcBef>
                <a:spcPts val="300"/>
              </a:spcBef>
              <a:buNone/>
            </a:pPr>
            <a:r>
              <a:rPr lang="en-US" altLang="zh-CN" sz="2400" b="1" dirty="0">
                <a:solidFill>
                  <a:srgbClr val="C00000"/>
                </a:solidFill>
              </a:rPr>
              <a:t>2.3 Standards for Neutral Grounding:</a:t>
            </a:r>
          </a:p>
          <a:p>
            <a:pPr marL="342891" lvl="1" indent="-342891" algn="just">
              <a:spcBef>
                <a:spcPts val="600"/>
              </a:spcBef>
              <a:spcAft>
                <a:spcPts val="600"/>
              </a:spcAft>
            </a:pPr>
            <a:r>
              <a:rPr lang="en-US" altLang="zh-CN" sz="2400" dirty="0">
                <a:solidFill>
                  <a:schemeClr val="tx1"/>
                </a:solidFill>
                <a:ea typeface="+mn-ea"/>
                <a:cs typeface="+mn-cs"/>
              </a:rPr>
              <a:t>IEEE C62.92.5 Guide for the Application of Neutral Grounding in Electrical Utility Systems, Part IV – Distribution. The guide deals with the neutral grounding of single‐ and three‐phase ac utility primary distribution systems with nominal voltages of 2.4–34.5 kV.</a:t>
            </a:r>
          </a:p>
          <a:p>
            <a:pPr marL="342891" lvl="1" indent="-342891" algn="just">
              <a:spcBef>
                <a:spcPts val="600"/>
              </a:spcBef>
              <a:spcAft>
                <a:spcPts val="600"/>
              </a:spcAft>
            </a:pPr>
            <a:r>
              <a:rPr lang="en-US" altLang="zh-CN" sz="2400" dirty="0">
                <a:solidFill>
                  <a:schemeClr val="tx1"/>
                </a:solidFill>
                <a:ea typeface="+mn-ea"/>
                <a:cs typeface="+mn-cs"/>
              </a:rPr>
              <a:t>IEEE 32 Standard Requirements, Terminology, and Test Procedure for Neutral Grounding Devices.</a:t>
            </a:r>
            <a:endParaRPr lang="zh-CN" altLang="en-US" sz="2400" dirty="0">
              <a:solidFill>
                <a:schemeClr val="tx1"/>
              </a:solidFill>
              <a:ea typeface="+mn-ea"/>
              <a:cs typeface="+mn-cs"/>
            </a:endParaRPr>
          </a:p>
        </p:txBody>
      </p:sp>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13</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1941170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a:xfrm>
            <a:off x="457200" y="104200"/>
            <a:ext cx="8229600" cy="625471"/>
          </a:xfrm>
        </p:spPr>
        <p:txBody>
          <a:bodyPr/>
          <a:lstStyle/>
          <a:p>
            <a:r>
              <a:rPr lang="en-US" altLang="zh-CN" dirty="0"/>
              <a:t>3 Substation Safety</a:t>
            </a:r>
            <a:endParaRPr lang="zh-CN" altLang="en-US" dirty="0"/>
          </a:p>
        </p:txBody>
      </p:sp>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a:xfrm>
            <a:off x="457200" y="893490"/>
            <a:ext cx="8229600" cy="3678510"/>
          </a:xfrm>
        </p:spPr>
        <p:txBody>
          <a:bodyPr/>
          <a:lstStyle/>
          <a:p>
            <a:pPr algn="just">
              <a:lnSpc>
                <a:spcPct val="120000"/>
              </a:lnSpc>
            </a:pPr>
            <a:r>
              <a:rPr lang="en-US" altLang="zh-CN" sz="2400" dirty="0">
                <a:solidFill>
                  <a:schemeClr val="tx1"/>
                </a:solidFill>
              </a:rPr>
              <a:t>Unbalance in three phases of the distribution system under normal operation results in flow of some current from ground to the substation transformer neutral. Although this current does not create high potential on earth around the transformer, ground faults can create large return current and subsequently large ground potential. The ground potential can be harmful to people working in the substation. Of specific concern are step potential and touch potential. </a:t>
            </a:r>
            <a:endParaRPr lang="zh-CN" altLang="en-US" sz="2400" dirty="0">
              <a:solidFill>
                <a:schemeClr val="tx1"/>
              </a:solidFill>
            </a:endParaRPr>
          </a:p>
        </p:txBody>
      </p:sp>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a:xfrm>
            <a:off x="6553200" y="5543554"/>
            <a:ext cx="2133600" cy="365125"/>
          </a:xfrm>
        </p:spPr>
        <p:txBody>
          <a:bodyPr/>
          <a:lstStyle/>
          <a:p>
            <a:fld id="{98783A6C-F2E5-470E-8F07-6DF2D28172F3}" type="slidenum">
              <a:rPr lang="en-US" smtClean="0"/>
              <a:t>14</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2372009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BBDE78-5708-E19D-DA33-0ECC09F82F5C}"/>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371AB301-9F00-D874-6F3C-02C45E0999CC}"/>
              </a:ext>
            </a:extLst>
          </p:cNvPr>
          <p:cNvSpPr>
            <a:spLocks noGrp="1"/>
          </p:cNvSpPr>
          <p:nvPr>
            <p:ph type="title"/>
          </p:nvPr>
        </p:nvSpPr>
        <p:spPr>
          <a:xfrm>
            <a:off x="457200" y="104200"/>
            <a:ext cx="8229600" cy="625471"/>
          </a:xfrm>
        </p:spPr>
        <p:txBody>
          <a:bodyPr/>
          <a:lstStyle/>
          <a:p>
            <a:r>
              <a:rPr lang="en-US" altLang="zh-CN" dirty="0"/>
              <a:t>3 Substation Safety</a:t>
            </a:r>
            <a:endParaRPr lang="zh-CN" altLang="en-US" dirty="0"/>
          </a:p>
        </p:txBody>
      </p:sp>
      <p:pic>
        <p:nvPicPr>
          <p:cNvPr id="7" name="图片 6">
            <a:extLst>
              <a:ext uri="{FF2B5EF4-FFF2-40B4-BE49-F238E27FC236}">
                <a16:creationId xmlns:a16="http://schemas.microsoft.com/office/drawing/2014/main" id="{2A47C4E9-BA03-F0B7-AC1E-25CB65555987}"/>
              </a:ext>
            </a:extLst>
          </p:cNvPr>
          <p:cNvPicPr>
            <a:picLocks noChangeAspect="1"/>
          </p:cNvPicPr>
          <p:nvPr/>
        </p:nvPicPr>
        <p:blipFill>
          <a:blip r:embed="rId2"/>
          <a:stretch>
            <a:fillRect/>
          </a:stretch>
        </p:blipFill>
        <p:spPr>
          <a:xfrm>
            <a:off x="3260854" y="2464812"/>
            <a:ext cx="2622293" cy="2822648"/>
          </a:xfrm>
          <a:prstGeom prst="rect">
            <a:avLst/>
          </a:prstGeom>
        </p:spPr>
      </p:pic>
      <p:sp>
        <p:nvSpPr>
          <p:cNvPr id="3" name="内容占位符 2">
            <a:extLst>
              <a:ext uri="{FF2B5EF4-FFF2-40B4-BE49-F238E27FC236}">
                <a16:creationId xmlns:a16="http://schemas.microsoft.com/office/drawing/2014/main" id="{A2BE4C1D-9D91-E00A-01EF-8F82B85C4E7D}"/>
              </a:ext>
            </a:extLst>
          </p:cNvPr>
          <p:cNvSpPr>
            <a:spLocks noGrp="1"/>
          </p:cNvSpPr>
          <p:nvPr>
            <p:ph idx="1"/>
          </p:nvPr>
        </p:nvSpPr>
        <p:spPr>
          <a:xfrm>
            <a:off x="457200" y="862654"/>
            <a:ext cx="8229600" cy="1032821"/>
          </a:xfrm>
        </p:spPr>
        <p:txBody>
          <a:bodyPr/>
          <a:lstStyle/>
          <a:p>
            <a:pPr algn="just"/>
            <a:r>
              <a:rPr lang="en-US" altLang="zh-CN" sz="2400" dirty="0">
                <a:solidFill>
                  <a:schemeClr val="tx1"/>
                </a:solidFill>
              </a:rPr>
              <a:t>Step potential is defined as the potential difference on the ground between two feet when a person walks. This potential difference sends a current through the legs of a person as shown in Figure 10.3.</a:t>
            </a:r>
            <a:endParaRPr lang="zh-CN" altLang="en-US" sz="2400" dirty="0">
              <a:solidFill>
                <a:schemeClr val="tx1"/>
              </a:solidFill>
            </a:endParaRPr>
          </a:p>
        </p:txBody>
      </p:sp>
      <p:sp>
        <p:nvSpPr>
          <p:cNvPr id="4" name="灯片编号占位符 3">
            <a:extLst>
              <a:ext uri="{FF2B5EF4-FFF2-40B4-BE49-F238E27FC236}">
                <a16:creationId xmlns:a16="http://schemas.microsoft.com/office/drawing/2014/main" id="{087249E4-642B-E71C-D3B9-6267B41D002E}"/>
              </a:ext>
            </a:extLst>
          </p:cNvPr>
          <p:cNvSpPr>
            <a:spLocks noGrp="1"/>
          </p:cNvSpPr>
          <p:nvPr>
            <p:ph type="sldNum" sz="quarter" idx="4"/>
          </p:nvPr>
        </p:nvSpPr>
        <p:spPr>
          <a:xfrm>
            <a:off x="6553200" y="5543554"/>
            <a:ext cx="2133600" cy="365125"/>
          </a:xfrm>
        </p:spPr>
        <p:txBody>
          <a:bodyPr/>
          <a:lstStyle/>
          <a:p>
            <a:fld id="{98783A6C-F2E5-470E-8F07-6DF2D28172F3}" type="slidenum">
              <a:rPr lang="en-US" smtClean="0"/>
              <a:t>15</a:t>
            </a:fld>
            <a:endParaRPr lang="en-US" dirty="0"/>
          </a:p>
        </p:txBody>
      </p:sp>
      <p:sp>
        <p:nvSpPr>
          <p:cNvPr id="5" name="文本占位符 4">
            <a:extLst>
              <a:ext uri="{FF2B5EF4-FFF2-40B4-BE49-F238E27FC236}">
                <a16:creationId xmlns:a16="http://schemas.microsoft.com/office/drawing/2014/main" id="{9DF751FF-E597-B5A1-12B3-E47CDF82390E}"/>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
        <p:nvSpPr>
          <p:cNvPr id="11" name="文本框 10">
            <a:extLst>
              <a:ext uri="{FF2B5EF4-FFF2-40B4-BE49-F238E27FC236}">
                <a16:creationId xmlns:a16="http://schemas.microsoft.com/office/drawing/2014/main" id="{6951A838-36AF-0F29-360B-39FAC3552373}"/>
              </a:ext>
            </a:extLst>
          </p:cNvPr>
          <p:cNvSpPr txBox="1"/>
          <p:nvPr/>
        </p:nvSpPr>
        <p:spPr>
          <a:xfrm>
            <a:off x="2072480" y="5287460"/>
            <a:ext cx="4999039" cy="707886"/>
          </a:xfrm>
          <a:prstGeom prst="rect">
            <a:avLst/>
          </a:prstGeom>
          <a:noFill/>
        </p:spPr>
        <p:txBody>
          <a:bodyPr wrap="square" rtlCol="0">
            <a:spAutoFit/>
          </a:bodyPr>
          <a:lstStyle/>
          <a:p>
            <a:pPr algn="ctr"/>
            <a:r>
              <a:rPr lang="en-US" altLang="zh-CN" sz="2000" dirty="0">
                <a:latin typeface="+mn-lt"/>
              </a:rPr>
              <a:t>Figure 10.3 Current through human body due to step potential.</a:t>
            </a:r>
            <a:endParaRPr lang="zh-CN" altLang="en-US" sz="2000" dirty="0">
              <a:latin typeface="+mn-lt"/>
            </a:endParaRPr>
          </a:p>
        </p:txBody>
      </p:sp>
    </p:spTree>
    <p:extLst>
      <p:ext uri="{BB962C8B-B14F-4D97-AF65-F5344CB8AC3E}">
        <p14:creationId xmlns:p14="http://schemas.microsoft.com/office/powerpoint/2010/main" val="2599619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82CC7-64F6-1DBB-C373-395E9AD344A5}"/>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956E77CC-C842-3050-2D6E-CC3C1350E75B}"/>
              </a:ext>
            </a:extLst>
          </p:cNvPr>
          <p:cNvSpPr>
            <a:spLocks noGrp="1"/>
          </p:cNvSpPr>
          <p:nvPr>
            <p:ph type="title"/>
          </p:nvPr>
        </p:nvSpPr>
        <p:spPr>
          <a:xfrm>
            <a:off x="457200" y="104200"/>
            <a:ext cx="8229600" cy="625471"/>
          </a:xfrm>
        </p:spPr>
        <p:txBody>
          <a:bodyPr/>
          <a:lstStyle/>
          <a:p>
            <a:r>
              <a:rPr lang="en-US" altLang="zh-CN" dirty="0"/>
              <a:t>3 Substation Safety</a:t>
            </a:r>
            <a:endParaRPr lang="zh-CN" altLang="en-US" dirty="0"/>
          </a:p>
        </p:txBody>
      </p:sp>
      <p:pic>
        <p:nvPicPr>
          <p:cNvPr id="9" name="图片 8">
            <a:extLst>
              <a:ext uri="{FF2B5EF4-FFF2-40B4-BE49-F238E27FC236}">
                <a16:creationId xmlns:a16="http://schemas.microsoft.com/office/drawing/2014/main" id="{0DBF4596-54AC-A46D-282C-A1BE3378F9A2}"/>
              </a:ext>
            </a:extLst>
          </p:cNvPr>
          <p:cNvPicPr>
            <a:picLocks noChangeAspect="1"/>
          </p:cNvPicPr>
          <p:nvPr/>
        </p:nvPicPr>
        <p:blipFill>
          <a:blip r:embed="rId2"/>
          <a:stretch>
            <a:fillRect/>
          </a:stretch>
        </p:blipFill>
        <p:spPr>
          <a:xfrm>
            <a:off x="3489697" y="2637445"/>
            <a:ext cx="2164607" cy="2610980"/>
          </a:xfrm>
          <a:prstGeom prst="rect">
            <a:avLst/>
          </a:prstGeom>
        </p:spPr>
      </p:pic>
      <p:sp>
        <p:nvSpPr>
          <p:cNvPr id="3" name="内容占位符 2">
            <a:extLst>
              <a:ext uri="{FF2B5EF4-FFF2-40B4-BE49-F238E27FC236}">
                <a16:creationId xmlns:a16="http://schemas.microsoft.com/office/drawing/2014/main" id="{64099B4B-6489-6961-9463-39B0C1350D27}"/>
              </a:ext>
            </a:extLst>
          </p:cNvPr>
          <p:cNvSpPr>
            <a:spLocks noGrp="1"/>
          </p:cNvSpPr>
          <p:nvPr>
            <p:ph idx="1"/>
          </p:nvPr>
        </p:nvSpPr>
        <p:spPr>
          <a:xfrm>
            <a:off x="457200" y="862654"/>
            <a:ext cx="8229600" cy="2071046"/>
          </a:xfrm>
        </p:spPr>
        <p:txBody>
          <a:bodyPr/>
          <a:lstStyle/>
          <a:p>
            <a:pPr algn="just"/>
            <a:r>
              <a:rPr lang="en-US" altLang="zh-CN" sz="2400" dirty="0">
                <a:solidFill>
                  <a:schemeClr val="tx1"/>
                </a:solidFill>
              </a:rPr>
              <a:t>Touch potential is the potential difference between the hand and feet of a person whenever the person touches a conducting element. In this situation, current flows through the arm, body, and legs of the person to ground as shown in Figure 10.4.</a:t>
            </a:r>
            <a:endParaRPr lang="zh-CN" altLang="en-US" sz="2400" dirty="0">
              <a:solidFill>
                <a:schemeClr val="tx1"/>
              </a:solidFill>
            </a:endParaRPr>
          </a:p>
        </p:txBody>
      </p:sp>
      <p:sp>
        <p:nvSpPr>
          <p:cNvPr id="4" name="灯片编号占位符 3">
            <a:extLst>
              <a:ext uri="{FF2B5EF4-FFF2-40B4-BE49-F238E27FC236}">
                <a16:creationId xmlns:a16="http://schemas.microsoft.com/office/drawing/2014/main" id="{DDB6F5DF-0C73-6C6A-5CEB-CDCEEC9CB623}"/>
              </a:ext>
            </a:extLst>
          </p:cNvPr>
          <p:cNvSpPr>
            <a:spLocks noGrp="1"/>
          </p:cNvSpPr>
          <p:nvPr>
            <p:ph type="sldNum" sz="quarter" idx="4"/>
          </p:nvPr>
        </p:nvSpPr>
        <p:spPr>
          <a:xfrm>
            <a:off x="6553200" y="5543554"/>
            <a:ext cx="2133600" cy="365125"/>
          </a:xfrm>
        </p:spPr>
        <p:txBody>
          <a:bodyPr/>
          <a:lstStyle/>
          <a:p>
            <a:fld id="{98783A6C-F2E5-470E-8F07-6DF2D28172F3}" type="slidenum">
              <a:rPr lang="en-US" smtClean="0"/>
              <a:t>16</a:t>
            </a:fld>
            <a:endParaRPr lang="en-US" dirty="0"/>
          </a:p>
        </p:txBody>
      </p:sp>
      <p:sp>
        <p:nvSpPr>
          <p:cNvPr id="5" name="文本占位符 4">
            <a:extLst>
              <a:ext uri="{FF2B5EF4-FFF2-40B4-BE49-F238E27FC236}">
                <a16:creationId xmlns:a16="http://schemas.microsoft.com/office/drawing/2014/main" id="{A93C5A28-51FC-ACF3-6539-8D47E30CD0ED}"/>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
        <p:nvSpPr>
          <p:cNvPr id="12" name="文本框 11">
            <a:extLst>
              <a:ext uri="{FF2B5EF4-FFF2-40B4-BE49-F238E27FC236}">
                <a16:creationId xmlns:a16="http://schemas.microsoft.com/office/drawing/2014/main" id="{9DEF859F-76B0-DE7F-1C06-1315B9B43195}"/>
              </a:ext>
            </a:extLst>
          </p:cNvPr>
          <p:cNvSpPr txBox="1"/>
          <p:nvPr/>
        </p:nvSpPr>
        <p:spPr>
          <a:xfrm>
            <a:off x="2135186" y="5359611"/>
            <a:ext cx="4873627" cy="707886"/>
          </a:xfrm>
          <a:prstGeom prst="rect">
            <a:avLst/>
          </a:prstGeom>
          <a:noFill/>
        </p:spPr>
        <p:txBody>
          <a:bodyPr wrap="square" rtlCol="0">
            <a:spAutoFit/>
          </a:bodyPr>
          <a:lstStyle/>
          <a:p>
            <a:pPr algn="ctr"/>
            <a:r>
              <a:rPr lang="en-US" altLang="zh-CN" sz="2000" dirty="0">
                <a:latin typeface="+mn-lt"/>
              </a:rPr>
              <a:t>Figure 10.4 Current through human body due to touch potential.</a:t>
            </a:r>
            <a:endParaRPr lang="zh-CN" altLang="en-US" sz="2000" dirty="0">
              <a:latin typeface="+mn-lt"/>
            </a:endParaRPr>
          </a:p>
        </p:txBody>
      </p:sp>
    </p:spTree>
    <p:extLst>
      <p:ext uri="{BB962C8B-B14F-4D97-AF65-F5344CB8AC3E}">
        <p14:creationId xmlns:p14="http://schemas.microsoft.com/office/powerpoint/2010/main" val="2965376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BA6F76-ACDE-02DB-3750-151527054477}"/>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78183C99-3425-BE11-2F67-186AD113277D}"/>
              </a:ext>
            </a:extLst>
          </p:cNvPr>
          <p:cNvSpPr>
            <a:spLocks noGrp="1"/>
          </p:cNvSpPr>
          <p:nvPr>
            <p:ph type="title"/>
          </p:nvPr>
        </p:nvSpPr>
        <p:spPr>
          <a:xfrm>
            <a:off x="457200" y="104200"/>
            <a:ext cx="8229600" cy="625471"/>
          </a:xfrm>
        </p:spPr>
        <p:txBody>
          <a:bodyPr/>
          <a:lstStyle/>
          <a:p>
            <a:r>
              <a:rPr lang="en-US" altLang="zh-CN" dirty="0"/>
              <a:t>3 Substation Safety</a:t>
            </a:r>
            <a:endParaRPr lang="zh-CN" altLang="en-US" dirty="0"/>
          </a:p>
        </p:txBody>
      </p:sp>
      <p:sp>
        <p:nvSpPr>
          <p:cNvPr id="3" name="内容占位符 2">
            <a:extLst>
              <a:ext uri="{FF2B5EF4-FFF2-40B4-BE49-F238E27FC236}">
                <a16:creationId xmlns:a16="http://schemas.microsoft.com/office/drawing/2014/main" id="{C693BC45-6BDA-50C2-106B-068E5428F7CC}"/>
              </a:ext>
            </a:extLst>
          </p:cNvPr>
          <p:cNvSpPr>
            <a:spLocks noGrp="1"/>
          </p:cNvSpPr>
          <p:nvPr>
            <p:ph idx="1"/>
          </p:nvPr>
        </p:nvSpPr>
        <p:spPr>
          <a:xfrm>
            <a:off x="457200" y="844085"/>
            <a:ext cx="8229600" cy="3713401"/>
          </a:xfrm>
        </p:spPr>
        <p:txBody>
          <a:bodyPr/>
          <a:lstStyle/>
          <a:p>
            <a:pPr algn="just">
              <a:lnSpc>
                <a:spcPct val="120000"/>
              </a:lnSpc>
            </a:pPr>
            <a:r>
              <a:rPr lang="en-US" altLang="zh-CN" sz="2400" dirty="0" err="1">
                <a:solidFill>
                  <a:schemeClr val="tx1"/>
                </a:solidFill>
              </a:rPr>
              <a:t>Multiground</a:t>
            </a:r>
            <a:r>
              <a:rPr lang="en-US" altLang="zh-CN" sz="2400" dirty="0">
                <a:solidFill>
                  <a:schemeClr val="tx1"/>
                </a:solidFill>
              </a:rPr>
              <a:t> neutral substantially helps in reducing both the step and touch potential by distributing the flow of current from ground to neutral. Also, low impedance path for current to flow back to the substation allows the protective devices to react quickly to faults to isolate them. A good ground mat in the substation with several grounding electrodes tied together reduces these potentials and increases safety for operating personnel.</a:t>
            </a:r>
            <a:endParaRPr lang="zh-CN" altLang="en-US" sz="2400" dirty="0">
              <a:solidFill>
                <a:schemeClr val="tx1"/>
              </a:solidFill>
            </a:endParaRPr>
          </a:p>
          <a:p>
            <a:endParaRPr lang="zh-CN" altLang="en-US" sz="1400" dirty="0">
              <a:solidFill>
                <a:schemeClr val="tx1"/>
              </a:solidFill>
            </a:endParaRPr>
          </a:p>
        </p:txBody>
      </p:sp>
      <p:sp>
        <p:nvSpPr>
          <p:cNvPr id="4" name="灯片编号占位符 3">
            <a:extLst>
              <a:ext uri="{FF2B5EF4-FFF2-40B4-BE49-F238E27FC236}">
                <a16:creationId xmlns:a16="http://schemas.microsoft.com/office/drawing/2014/main" id="{AA3D0A41-0EBF-7702-0BB7-388C596C4786}"/>
              </a:ext>
            </a:extLst>
          </p:cNvPr>
          <p:cNvSpPr>
            <a:spLocks noGrp="1"/>
          </p:cNvSpPr>
          <p:nvPr>
            <p:ph type="sldNum" sz="quarter" idx="4"/>
          </p:nvPr>
        </p:nvSpPr>
        <p:spPr>
          <a:xfrm>
            <a:off x="6553200" y="5543554"/>
            <a:ext cx="2133600" cy="365125"/>
          </a:xfrm>
        </p:spPr>
        <p:txBody>
          <a:bodyPr/>
          <a:lstStyle/>
          <a:p>
            <a:fld id="{98783A6C-F2E5-470E-8F07-6DF2D28172F3}" type="slidenum">
              <a:rPr lang="en-US" smtClean="0"/>
              <a:t>17</a:t>
            </a:fld>
            <a:endParaRPr lang="en-US" dirty="0"/>
          </a:p>
        </p:txBody>
      </p:sp>
      <p:sp>
        <p:nvSpPr>
          <p:cNvPr id="5" name="文本占位符 4">
            <a:extLst>
              <a:ext uri="{FF2B5EF4-FFF2-40B4-BE49-F238E27FC236}">
                <a16:creationId xmlns:a16="http://schemas.microsoft.com/office/drawing/2014/main" id="{716E2DBA-1103-5D73-2805-A0B16797F54B}"/>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3514745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469A8-DD98-F045-ED26-6750A829FC66}"/>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15B1E8BA-B4A1-0C29-0915-0E1C8D646430}"/>
              </a:ext>
            </a:extLst>
          </p:cNvPr>
          <p:cNvSpPr>
            <a:spLocks noGrp="1"/>
          </p:cNvSpPr>
          <p:nvPr>
            <p:ph type="title"/>
          </p:nvPr>
        </p:nvSpPr>
        <p:spPr/>
        <p:txBody>
          <a:bodyPr/>
          <a:lstStyle/>
          <a:p>
            <a:r>
              <a:rPr lang="en-US" altLang="zh-CN" dirty="0"/>
              <a:t>4 National Electric Safety Code (NESC)</a:t>
            </a:r>
            <a:endParaRPr lang="zh-CN" altLang="en-US" dirty="0"/>
          </a:p>
        </p:txBody>
      </p:sp>
      <p:sp>
        <p:nvSpPr>
          <p:cNvPr id="3" name="内容占位符 2">
            <a:extLst>
              <a:ext uri="{FF2B5EF4-FFF2-40B4-BE49-F238E27FC236}">
                <a16:creationId xmlns:a16="http://schemas.microsoft.com/office/drawing/2014/main" id="{51A97160-1301-6934-0661-469E416CADF3}"/>
              </a:ext>
            </a:extLst>
          </p:cNvPr>
          <p:cNvSpPr>
            <a:spLocks noGrp="1"/>
          </p:cNvSpPr>
          <p:nvPr>
            <p:ph idx="1"/>
          </p:nvPr>
        </p:nvSpPr>
        <p:spPr/>
        <p:txBody>
          <a:bodyPr/>
          <a:lstStyle/>
          <a:p>
            <a:pPr algn="just">
              <a:lnSpc>
                <a:spcPct val="120000"/>
              </a:lnSpc>
            </a:pPr>
            <a:r>
              <a:rPr lang="en-US" altLang="zh-CN" sz="2400" dirty="0">
                <a:solidFill>
                  <a:schemeClr val="tx1"/>
                </a:solidFill>
              </a:rPr>
              <a:t>NESC is designed for primary part of the distribution system and has been adopted by law by most states and Public Service Commissions across the United States. It is the authoritative source on good electrical engineering practice for over 90 years. </a:t>
            </a:r>
          </a:p>
          <a:p>
            <a:pPr algn="just">
              <a:lnSpc>
                <a:spcPct val="120000"/>
              </a:lnSpc>
            </a:pPr>
            <a:r>
              <a:rPr lang="en-US" altLang="zh-CN" sz="2400" dirty="0">
                <a:solidFill>
                  <a:schemeClr val="tx1"/>
                </a:solidFill>
              </a:rPr>
              <a:t>The NESC is the single most important document for safeguarding of persons from hazards arising from the installation, operation, or maintenance of conductors and equipment in electric supply stations and overhead and underground electric supply and communication lines. </a:t>
            </a:r>
          </a:p>
        </p:txBody>
      </p:sp>
      <p:sp>
        <p:nvSpPr>
          <p:cNvPr id="4" name="灯片编号占位符 3">
            <a:extLst>
              <a:ext uri="{FF2B5EF4-FFF2-40B4-BE49-F238E27FC236}">
                <a16:creationId xmlns:a16="http://schemas.microsoft.com/office/drawing/2014/main" id="{10729A18-5A66-FF6E-04E3-0A482013585D}"/>
              </a:ext>
            </a:extLst>
          </p:cNvPr>
          <p:cNvSpPr>
            <a:spLocks noGrp="1"/>
          </p:cNvSpPr>
          <p:nvPr>
            <p:ph type="sldNum" sz="quarter" idx="4"/>
          </p:nvPr>
        </p:nvSpPr>
        <p:spPr/>
        <p:txBody>
          <a:bodyPr/>
          <a:lstStyle/>
          <a:p>
            <a:fld id="{98783A6C-F2E5-470E-8F07-6DF2D28172F3}" type="slidenum">
              <a:rPr lang="en-US" smtClean="0"/>
              <a:t>18</a:t>
            </a:fld>
            <a:endParaRPr lang="en-US" dirty="0"/>
          </a:p>
        </p:txBody>
      </p:sp>
      <p:sp>
        <p:nvSpPr>
          <p:cNvPr id="5" name="文本占位符 4">
            <a:extLst>
              <a:ext uri="{FF2B5EF4-FFF2-40B4-BE49-F238E27FC236}">
                <a16:creationId xmlns:a16="http://schemas.microsoft.com/office/drawing/2014/main" id="{1D4FE7BC-0152-7F60-C65C-D7EC7C5064E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236088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p:txBody>
          <a:bodyPr/>
          <a:lstStyle/>
          <a:p>
            <a:r>
              <a:rPr lang="en-US" altLang="zh-CN" dirty="0"/>
              <a:t>4 National Electric Safety Code (NESC)</a:t>
            </a:r>
            <a:endParaRPr lang="zh-CN" altLang="en-US" dirty="0"/>
          </a:p>
        </p:txBody>
      </p:sp>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p:txBody>
          <a:bodyPr/>
          <a:lstStyle/>
          <a:p>
            <a:pPr algn="just">
              <a:lnSpc>
                <a:spcPct val="120000"/>
              </a:lnSpc>
              <a:spcBef>
                <a:spcPts val="0"/>
              </a:spcBef>
            </a:pPr>
            <a:r>
              <a:rPr lang="en-US" altLang="zh-CN" sz="2300" dirty="0">
                <a:solidFill>
                  <a:schemeClr val="tx1"/>
                </a:solidFill>
              </a:rPr>
              <a:t>Further, it contains extensive updates and critical revisions that directly impact the power utility industry. It also includes work rules for construction, maintenance, and operation of electric supply and communication lines and equipment. </a:t>
            </a:r>
          </a:p>
          <a:p>
            <a:pPr algn="just">
              <a:lnSpc>
                <a:spcPct val="120000"/>
              </a:lnSpc>
              <a:spcBef>
                <a:spcPts val="0"/>
              </a:spcBef>
            </a:pPr>
            <a:r>
              <a:rPr lang="en-US" altLang="zh-CN" sz="2300" dirty="0">
                <a:solidFill>
                  <a:schemeClr val="tx1"/>
                </a:solidFill>
              </a:rPr>
              <a:t>The standard is applicable to the systems and equipment operated by utilities, or similar systems and equipment, of an industrial establishment or complex under the control of qualified persons. </a:t>
            </a:r>
          </a:p>
          <a:p>
            <a:pPr algn="just">
              <a:lnSpc>
                <a:spcPct val="120000"/>
              </a:lnSpc>
              <a:spcBef>
                <a:spcPts val="0"/>
              </a:spcBef>
            </a:pPr>
            <a:r>
              <a:rPr lang="en-US" altLang="zh-CN" sz="2300" dirty="0">
                <a:solidFill>
                  <a:schemeClr val="tx1"/>
                </a:solidFill>
              </a:rPr>
              <a:t>While NESC governs the rules for the system under a utility's authority, safety issues related to customer's premises are governed by the National Electric Code (NEC).</a:t>
            </a:r>
            <a:endParaRPr lang="zh-CN" altLang="en-US" sz="2300" dirty="0">
              <a:solidFill>
                <a:schemeClr val="tx1"/>
              </a:solidFill>
            </a:endParaRPr>
          </a:p>
        </p:txBody>
      </p:sp>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19</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2020687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08175"/>
            <a:ext cx="9144000" cy="1470025"/>
          </a:xfrm>
        </p:spPr>
        <p:txBody>
          <a:bodyPr/>
          <a:lstStyle/>
          <a:p>
            <a:pPr algn="ctr"/>
            <a:r>
              <a:rPr lang="en-US" sz="4000" b="1" dirty="0">
                <a:latin typeface="Calibri" panose="020F0502020204030204" pitchFamily="34" charset="0"/>
                <a:cs typeface="Calibri" panose="020F0502020204030204" pitchFamily="34" charset="0"/>
              </a:rPr>
              <a:t>Distribution </a:t>
            </a:r>
            <a:r>
              <a:rPr lang="en-US" sz="4000" b="1">
                <a:latin typeface="Calibri" panose="020F0502020204030204" pitchFamily="34" charset="0"/>
                <a:cs typeface="Calibri" panose="020F0502020204030204" pitchFamily="34" charset="0"/>
              </a:rPr>
              <a:t>System Grounding</a:t>
            </a:r>
            <a:endParaRPr lang="en-US" sz="4000" dirty="0">
              <a:latin typeface="Calibri" panose="020F0502020204030204" pitchFamily="34" charset="0"/>
              <a:cs typeface="Calibri" panose="020F0502020204030204" pitchFamily="34" charset="0"/>
            </a:endParaRPr>
          </a:p>
        </p:txBody>
      </p:sp>
      <p:sp>
        <p:nvSpPr>
          <p:cNvPr id="6" name="Slide Number Placeholder 5"/>
          <p:cNvSpPr>
            <a:spLocks noGrp="1"/>
          </p:cNvSpPr>
          <p:nvPr>
            <p:ph type="sldNum" sz="quarter" idx="12"/>
          </p:nvPr>
        </p:nvSpPr>
        <p:spPr/>
        <p:txBody>
          <a:bodyPr/>
          <a:lstStyle/>
          <a:p>
            <a:fld id="{8C722F87-0E61-40B1-A280-0A6CABFE5616}" type="slidenum">
              <a:rPr lang="en-US" smtClean="0"/>
              <a:t>2</a:t>
            </a:fld>
            <a:endParaRPr lang="en-US"/>
          </a:p>
        </p:txBody>
      </p:sp>
      <p:pic>
        <p:nvPicPr>
          <p:cNvPr id="4"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228600"/>
            <a:ext cx="2917825"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4">
            <a:extLst>
              <a:ext uri="{FF2B5EF4-FFF2-40B4-BE49-F238E27FC236}">
                <a16:creationId xmlns:a16="http://schemas.microsoft.com/office/drawing/2014/main" id="{B1B32F01-CB41-4E32-9D69-CB0EA43E49A1}"/>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
        <p:nvSpPr>
          <p:cNvPr id="7" name="Subtitle 4">
            <a:extLst>
              <a:ext uri="{FF2B5EF4-FFF2-40B4-BE49-F238E27FC236}">
                <a16:creationId xmlns:a16="http://schemas.microsoft.com/office/drawing/2014/main" id="{6E5C1C03-BF52-AA46-AC61-9C4DB6FA2CE7}"/>
              </a:ext>
            </a:extLst>
          </p:cNvPr>
          <p:cNvSpPr txBox="1">
            <a:spLocks/>
          </p:cNvSpPr>
          <p:nvPr/>
        </p:nvSpPr>
        <p:spPr>
          <a:xfrm>
            <a:off x="1397000" y="4343400"/>
            <a:ext cx="6604000" cy="106680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fontAlgn="auto">
              <a:spcAft>
                <a:spcPts val="0"/>
              </a:spcAft>
            </a:pPr>
            <a:r>
              <a:rPr lang="en-US" sz="2000" dirty="0">
                <a:solidFill>
                  <a:prstClr val="black">
                    <a:tint val="75000"/>
                  </a:prstClr>
                </a:solidFill>
                <a:latin typeface="Calibri" panose="020F0502020204030204" pitchFamily="34" charset="0"/>
                <a:cs typeface="Calibri" panose="020F0502020204030204" pitchFamily="34" charset="0"/>
              </a:rPr>
              <a:t>Acknowledgement: </a:t>
            </a:r>
          </a:p>
          <a:p>
            <a:pPr fontAlgn="auto">
              <a:spcAft>
                <a:spcPts val="0"/>
              </a:spcAft>
            </a:pPr>
            <a:r>
              <a:rPr lang="en-US" sz="2000" dirty="0">
                <a:solidFill>
                  <a:prstClr val="black">
                    <a:tint val="75000"/>
                  </a:prstClr>
                </a:solidFill>
                <a:latin typeface="Calibri" panose="020F0502020204030204" pitchFamily="34" charset="0"/>
                <a:cs typeface="Calibri" panose="020F0502020204030204" pitchFamily="34" charset="0"/>
              </a:rPr>
              <a:t>The slides are developed based in part on Electric Power and Energy Distribution Systems, Models, Methods and Applications, </a:t>
            </a:r>
            <a:r>
              <a:rPr lang="en-US" sz="2000" dirty="0" err="1">
                <a:solidFill>
                  <a:prstClr val="black">
                    <a:tint val="75000"/>
                  </a:prstClr>
                </a:solidFill>
                <a:latin typeface="Calibri" panose="020F0502020204030204" pitchFamily="34" charset="0"/>
                <a:cs typeface="Calibri" panose="020F0502020204030204" pitchFamily="34" charset="0"/>
              </a:rPr>
              <a:t>Subrahmanyan</a:t>
            </a:r>
            <a:r>
              <a:rPr lang="en-US" sz="2000" dirty="0">
                <a:solidFill>
                  <a:prstClr val="black">
                    <a:tint val="75000"/>
                  </a:prstClr>
                </a:solidFill>
                <a:latin typeface="Calibri" panose="020F0502020204030204" pitchFamily="34" charset="0"/>
                <a:cs typeface="Calibri" panose="020F0502020204030204" pitchFamily="34" charset="0"/>
              </a:rPr>
              <a:t> S. Venkata, Anil </a:t>
            </a:r>
            <a:r>
              <a:rPr lang="en-US" sz="2000" dirty="0" err="1">
                <a:solidFill>
                  <a:prstClr val="black">
                    <a:tint val="75000"/>
                  </a:prstClr>
                </a:solidFill>
                <a:latin typeface="Calibri" panose="020F0502020204030204" pitchFamily="34" charset="0"/>
                <a:cs typeface="Calibri" panose="020F0502020204030204" pitchFamily="34" charset="0"/>
              </a:rPr>
              <a:t>Pahwa</a:t>
            </a:r>
            <a:r>
              <a:rPr lang="en-US" sz="2000" dirty="0">
                <a:solidFill>
                  <a:prstClr val="black">
                    <a:tint val="75000"/>
                  </a:prstClr>
                </a:solidFill>
                <a:latin typeface="Calibri" panose="020F0502020204030204" pitchFamily="34" charset="0"/>
                <a:cs typeface="Calibri" panose="020F0502020204030204" pitchFamily="34" charset="0"/>
              </a:rPr>
              <a:t>, IEEE Press &amp; Wiley, 2022</a:t>
            </a:r>
          </a:p>
        </p:txBody>
      </p:sp>
    </p:spTree>
    <p:extLst>
      <p:ext uri="{BB962C8B-B14F-4D97-AF65-F5344CB8AC3E}">
        <p14:creationId xmlns:p14="http://schemas.microsoft.com/office/powerpoint/2010/main" val="24858601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p:txBody>
          <a:bodyPr/>
          <a:lstStyle/>
          <a:p>
            <a:r>
              <a:rPr lang="en-US" altLang="zh-CN" dirty="0"/>
              <a:t>5 National Electric Code (NEC)</a:t>
            </a:r>
            <a:endParaRPr lang="zh-CN" altLang="en-US" dirty="0"/>
          </a:p>
        </p:txBody>
      </p:sp>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a:xfrm>
            <a:off x="457200" y="1022342"/>
            <a:ext cx="8229600" cy="3832236"/>
          </a:xfrm>
        </p:spPr>
        <p:txBody>
          <a:bodyPr/>
          <a:lstStyle/>
          <a:p>
            <a:pPr algn="just">
              <a:lnSpc>
                <a:spcPct val="120000"/>
              </a:lnSpc>
              <a:spcAft>
                <a:spcPts val="600"/>
              </a:spcAft>
            </a:pPr>
            <a:r>
              <a:rPr lang="en-US" altLang="zh-CN" sz="2400" dirty="0">
                <a:solidFill>
                  <a:schemeClr val="tx1"/>
                </a:solidFill>
              </a:rPr>
              <a:t>NEC, which has been adopted in all the 50 states of the United States, addresses safety consideration for the secondary part of the distribution systems beyond the distribution transformer. </a:t>
            </a:r>
          </a:p>
          <a:p>
            <a:pPr algn="just">
              <a:lnSpc>
                <a:spcPct val="120000"/>
              </a:lnSpc>
              <a:spcAft>
                <a:spcPts val="600"/>
              </a:spcAft>
            </a:pPr>
            <a:r>
              <a:rPr lang="en-US" altLang="zh-CN" sz="2400" dirty="0">
                <a:solidFill>
                  <a:schemeClr val="tx1"/>
                </a:solidFill>
              </a:rPr>
              <a:t>It is a benchmark for safe electrical design, installation, and inspection to protect people and property from electrical hazards. According to NEC, all grounding systems must be carefully coordinated. </a:t>
            </a:r>
          </a:p>
        </p:txBody>
      </p:sp>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20</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3050037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3A215-1D44-3F31-3AFC-5BFC13E11DC7}"/>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2C39172C-B3B0-43B2-D419-C50242470CDD}"/>
              </a:ext>
            </a:extLst>
          </p:cNvPr>
          <p:cNvSpPr>
            <a:spLocks noGrp="1"/>
          </p:cNvSpPr>
          <p:nvPr>
            <p:ph type="title"/>
          </p:nvPr>
        </p:nvSpPr>
        <p:spPr/>
        <p:txBody>
          <a:bodyPr/>
          <a:lstStyle/>
          <a:p>
            <a:r>
              <a:rPr lang="en-US" altLang="zh-CN" dirty="0"/>
              <a:t>5 National Electric Code (NEC)</a:t>
            </a:r>
            <a:endParaRPr lang="zh-CN" altLang="en-US" dirty="0"/>
          </a:p>
        </p:txBody>
      </p:sp>
      <p:sp>
        <p:nvSpPr>
          <p:cNvPr id="3" name="内容占位符 2">
            <a:extLst>
              <a:ext uri="{FF2B5EF4-FFF2-40B4-BE49-F238E27FC236}">
                <a16:creationId xmlns:a16="http://schemas.microsoft.com/office/drawing/2014/main" id="{9CA8D5C9-4BE3-EFCE-A255-9BCBD91ABAC2}"/>
              </a:ext>
            </a:extLst>
          </p:cNvPr>
          <p:cNvSpPr>
            <a:spLocks noGrp="1"/>
          </p:cNvSpPr>
          <p:nvPr>
            <p:ph idx="1"/>
          </p:nvPr>
        </p:nvSpPr>
        <p:spPr>
          <a:xfrm>
            <a:off x="457200" y="1022342"/>
            <a:ext cx="8229600" cy="3454865"/>
          </a:xfrm>
        </p:spPr>
        <p:txBody>
          <a:bodyPr/>
          <a:lstStyle/>
          <a:p>
            <a:pPr algn="just">
              <a:lnSpc>
                <a:spcPct val="120000"/>
              </a:lnSpc>
              <a:spcAft>
                <a:spcPts val="600"/>
              </a:spcAft>
            </a:pPr>
            <a:r>
              <a:rPr lang="en-US" altLang="zh-CN" sz="2400" dirty="0">
                <a:solidFill>
                  <a:schemeClr val="tx1"/>
                </a:solidFill>
              </a:rPr>
              <a:t>It provides guidance on grounding electrode systems, lightning protection, and communications grounding and serves as a reference guide for computer room signal. </a:t>
            </a:r>
          </a:p>
          <a:p>
            <a:pPr algn="just">
              <a:lnSpc>
                <a:spcPct val="120000"/>
              </a:lnSpc>
              <a:spcAft>
                <a:spcPts val="600"/>
              </a:spcAft>
            </a:pPr>
            <a:r>
              <a:rPr lang="en-US" altLang="zh-CN" sz="2400" dirty="0">
                <a:solidFill>
                  <a:schemeClr val="tx1"/>
                </a:solidFill>
              </a:rPr>
              <a:t>Grounding for communications systems must follow the requirements in EIA/TIA Standard 607: Commercial Building Grounding (Earthing) and Bonding Requirements for Telecommunications (and related bulletins).</a:t>
            </a:r>
            <a:endParaRPr lang="zh-CN" altLang="en-US" sz="2400" dirty="0">
              <a:solidFill>
                <a:schemeClr val="tx1"/>
              </a:solidFill>
            </a:endParaRPr>
          </a:p>
        </p:txBody>
      </p:sp>
      <p:sp>
        <p:nvSpPr>
          <p:cNvPr id="4" name="灯片编号占位符 3">
            <a:extLst>
              <a:ext uri="{FF2B5EF4-FFF2-40B4-BE49-F238E27FC236}">
                <a16:creationId xmlns:a16="http://schemas.microsoft.com/office/drawing/2014/main" id="{8CD96DD5-285A-E0C4-3250-DDA40380683B}"/>
              </a:ext>
            </a:extLst>
          </p:cNvPr>
          <p:cNvSpPr>
            <a:spLocks noGrp="1"/>
          </p:cNvSpPr>
          <p:nvPr>
            <p:ph type="sldNum" sz="quarter" idx="4"/>
          </p:nvPr>
        </p:nvSpPr>
        <p:spPr/>
        <p:txBody>
          <a:bodyPr/>
          <a:lstStyle/>
          <a:p>
            <a:fld id="{98783A6C-F2E5-470E-8F07-6DF2D28172F3}" type="slidenum">
              <a:rPr lang="en-US" smtClean="0"/>
              <a:t>21</a:t>
            </a:fld>
            <a:endParaRPr lang="en-US" dirty="0"/>
          </a:p>
        </p:txBody>
      </p:sp>
      <p:sp>
        <p:nvSpPr>
          <p:cNvPr id="5" name="文本占位符 4">
            <a:extLst>
              <a:ext uri="{FF2B5EF4-FFF2-40B4-BE49-F238E27FC236}">
                <a16:creationId xmlns:a16="http://schemas.microsoft.com/office/drawing/2014/main" id="{003329C0-FB77-1410-4520-DC99CB236ACC}"/>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2195628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a:extLst>
              <a:ext uri="{FF2B5EF4-FFF2-40B4-BE49-F238E27FC236}">
                <a16:creationId xmlns:a16="http://schemas.microsoft.com/office/drawing/2014/main" id="{5BE9D8DF-C7AF-6878-CE3D-CA5BFE62C383}"/>
              </a:ext>
            </a:extLst>
          </p:cNvPr>
          <p:cNvPicPr>
            <a:picLocks noChangeAspect="1"/>
          </p:cNvPicPr>
          <p:nvPr/>
        </p:nvPicPr>
        <p:blipFill>
          <a:blip r:embed="rId2"/>
          <a:stretch>
            <a:fillRect/>
          </a:stretch>
        </p:blipFill>
        <p:spPr>
          <a:xfrm>
            <a:off x="1733550" y="2860130"/>
            <a:ext cx="5676900" cy="2422924"/>
          </a:xfrm>
          <a:prstGeom prst="rect">
            <a:avLst/>
          </a:prstGeom>
        </p:spPr>
      </p:pic>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p:txBody>
          <a:bodyPr/>
          <a:lstStyle/>
          <a:p>
            <a:r>
              <a:rPr lang="en-US" altLang="zh-CN" dirty="0"/>
              <a:t>5 National Electric Code (NEC)</a:t>
            </a:r>
            <a:endParaRPr lang="zh-CN" altLang="en-US" dirty="0"/>
          </a:p>
        </p:txBody>
      </p:sp>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p:txBody>
          <a:bodyPr/>
          <a:lstStyle/>
          <a:p>
            <a:pPr algn="just"/>
            <a:r>
              <a:rPr lang="en-US" altLang="zh-CN" sz="2400" dirty="0">
                <a:solidFill>
                  <a:schemeClr val="tx1"/>
                </a:solidFill>
              </a:rPr>
              <a:t>Figure 10.5 shows the circuit diagram for safety ground for homes where the ground rod provides connection to ground at the service entrance. The green ground wire connected to the ground rod goes to all the lights, fans, and other loads as well as all receptacles in the house or building. </a:t>
            </a:r>
          </a:p>
        </p:txBody>
      </p:sp>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22</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
        <p:nvSpPr>
          <p:cNvPr id="6" name="TextBox 5">
            <a:extLst>
              <a:ext uri="{FF2B5EF4-FFF2-40B4-BE49-F238E27FC236}">
                <a16:creationId xmlns:a16="http://schemas.microsoft.com/office/drawing/2014/main" id="{8FEAF983-D6FC-2740-2CEB-E9D0D60BE402}"/>
              </a:ext>
            </a:extLst>
          </p:cNvPr>
          <p:cNvSpPr txBox="1"/>
          <p:nvPr/>
        </p:nvSpPr>
        <p:spPr>
          <a:xfrm>
            <a:off x="2590801" y="5361061"/>
            <a:ext cx="4328616" cy="707886"/>
          </a:xfrm>
          <a:prstGeom prst="rect">
            <a:avLst/>
          </a:prstGeom>
          <a:noFill/>
        </p:spPr>
        <p:txBody>
          <a:bodyPr wrap="square" rtlCol="0">
            <a:spAutoFit/>
          </a:bodyPr>
          <a:lstStyle/>
          <a:p>
            <a:pPr algn="ctr"/>
            <a:r>
              <a:rPr lang="en-US" sz="2000" dirty="0">
                <a:latin typeface="+mn-lt"/>
              </a:rPr>
              <a:t>Figure 10.5 Safety ground for homes and buildings.</a:t>
            </a:r>
          </a:p>
        </p:txBody>
      </p:sp>
    </p:spTree>
    <p:extLst>
      <p:ext uri="{BB962C8B-B14F-4D97-AF65-F5344CB8AC3E}">
        <p14:creationId xmlns:p14="http://schemas.microsoft.com/office/powerpoint/2010/main" val="2340538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9A90A-00FD-6036-138A-A04ACEC83823}"/>
            </a:ext>
          </a:extLst>
        </p:cNvPr>
        <p:cNvGrpSpPr/>
        <p:nvPr/>
      </p:nvGrpSpPr>
      <p:grpSpPr>
        <a:xfrm>
          <a:off x="0" y="0"/>
          <a:ext cx="0" cy="0"/>
          <a:chOff x="0" y="0"/>
          <a:chExt cx="0" cy="0"/>
        </a:xfrm>
      </p:grpSpPr>
      <p:pic>
        <p:nvPicPr>
          <p:cNvPr id="7" name="图片 6">
            <a:extLst>
              <a:ext uri="{FF2B5EF4-FFF2-40B4-BE49-F238E27FC236}">
                <a16:creationId xmlns:a16="http://schemas.microsoft.com/office/drawing/2014/main" id="{67F1DA09-933F-BFD7-B4E3-B75AB1075F42}"/>
              </a:ext>
            </a:extLst>
          </p:cNvPr>
          <p:cNvPicPr>
            <a:picLocks noChangeAspect="1"/>
          </p:cNvPicPr>
          <p:nvPr/>
        </p:nvPicPr>
        <p:blipFill>
          <a:blip r:embed="rId2"/>
          <a:stretch>
            <a:fillRect/>
          </a:stretch>
        </p:blipFill>
        <p:spPr>
          <a:xfrm>
            <a:off x="2116684" y="3030873"/>
            <a:ext cx="5276850" cy="2252181"/>
          </a:xfrm>
          <a:prstGeom prst="rect">
            <a:avLst/>
          </a:prstGeom>
        </p:spPr>
      </p:pic>
      <p:sp>
        <p:nvSpPr>
          <p:cNvPr id="2" name="标题 1">
            <a:extLst>
              <a:ext uri="{FF2B5EF4-FFF2-40B4-BE49-F238E27FC236}">
                <a16:creationId xmlns:a16="http://schemas.microsoft.com/office/drawing/2014/main" id="{1640A280-8284-3DA8-F1DA-64B8E0A17C5C}"/>
              </a:ext>
            </a:extLst>
          </p:cNvPr>
          <p:cNvSpPr>
            <a:spLocks noGrp="1"/>
          </p:cNvSpPr>
          <p:nvPr>
            <p:ph type="title"/>
          </p:nvPr>
        </p:nvSpPr>
        <p:spPr/>
        <p:txBody>
          <a:bodyPr/>
          <a:lstStyle/>
          <a:p>
            <a:r>
              <a:rPr lang="en-US" altLang="zh-CN" dirty="0"/>
              <a:t>5 National Electric Code (NEC)</a:t>
            </a:r>
            <a:endParaRPr lang="zh-CN" altLang="en-US" dirty="0"/>
          </a:p>
        </p:txBody>
      </p:sp>
      <p:sp>
        <p:nvSpPr>
          <p:cNvPr id="3" name="内容占位符 2">
            <a:extLst>
              <a:ext uri="{FF2B5EF4-FFF2-40B4-BE49-F238E27FC236}">
                <a16:creationId xmlns:a16="http://schemas.microsoft.com/office/drawing/2014/main" id="{672EF0B7-A5D2-93F9-A72B-D0D7CF2FE325}"/>
              </a:ext>
            </a:extLst>
          </p:cNvPr>
          <p:cNvSpPr>
            <a:spLocks noGrp="1"/>
          </p:cNvSpPr>
          <p:nvPr>
            <p:ph idx="1"/>
          </p:nvPr>
        </p:nvSpPr>
        <p:spPr>
          <a:xfrm>
            <a:off x="457200" y="855878"/>
            <a:ext cx="8305800" cy="4859126"/>
          </a:xfrm>
        </p:spPr>
        <p:txBody>
          <a:bodyPr/>
          <a:lstStyle/>
          <a:p>
            <a:pPr algn="just"/>
            <a:r>
              <a:rPr lang="en-US" altLang="zh-CN" sz="2400" dirty="0">
                <a:solidFill>
                  <a:schemeClr val="tx1"/>
                </a:solidFill>
              </a:rPr>
              <a:t>Electricians wiring the building must ensure that there is no discontinuity between any of the load points and the ground rod. Also, the neutral wire must not be connected to the ground wire except at the ground rod. NEC has standardized the 120‐V household receptacles to be polarized and grounded. </a:t>
            </a:r>
          </a:p>
        </p:txBody>
      </p:sp>
      <p:sp>
        <p:nvSpPr>
          <p:cNvPr id="4" name="灯片编号占位符 3">
            <a:extLst>
              <a:ext uri="{FF2B5EF4-FFF2-40B4-BE49-F238E27FC236}">
                <a16:creationId xmlns:a16="http://schemas.microsoft.com/office/drawing/2014/main" id="{170F83D5-D609-3CB2-3793-B2FF90ACAA2B}"/>
              </a:ext>
            </a:extLst>
          </p:cNvPr>
          <p:cNvSpPr>
            <a:spLocks noGrp="1"/>
          </p:cNvSpPr>
          <p:nvPr>
            <p:ph type="sldNum" sz="quarter" idx="4"/>
          </p:nvPr>
        </p:nvSpPr>
        <p:spPr/>
        <p:txBody>
          <a:bodyPr/>
          <a:lstStyle/>
          <a:p>
            <a:fld id="{98783A6C-F2E5-470E-8F07-6DF2D28172F3}" type="slidenum">
              <a:rPr lang="en-US" smtClean="0"/>
              <a:t>23</a:t>
            </a:fld>
            <a:endParaRPr lang="en-US" dirty="0"/>
          </a:p>
        </p:txBody>
      </p:sp>
      <p:sp>
        <p:nvSpPr>
          <p:cNvPr id="5" name="文本占位符 4">
            <a:extLst>
              <a:ext uri="{FF2B5EF4-FFF2-40B4-BE49-F238E27FC236}">
                <a16:creationId xmlns:a16="http://schemas.microsoft.com/office/drawing/2014/main" id="{7F52093C-AB76-60B7-787C-C651DD856DD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
        <p:nvSpPr>
          <p:cNvPr id="6" name="TextBox 5">
            <a:extLst>
              <a:ext uri="{FF2B5EF4-FFF2-40B4-BE49-F238E27FC236}">
                <a16:creationId xmlns:a16="http://schemas.microsoft.com/office/drawing/2014/main" id="{EA324A3D-2E87-A60D-5259-8E4C5868DBDD}"/>
              </a:ext>
            </a:extLst>
          </p:cNvPr>
          <p:cNvSpPr txBox="1"/>
          <p:nvPr/>
        </p:nvSpPr>
        <p:spPr>
          <a:xfrm>
            <a:off x="2590801" y="5361061"/>
            <a:ext cx="4328616" cy="707886"/>
          </a:xfrm>
          <a:prstGeom prst="rect">
            <a:avLst/>
          </a:prstGeom>
          <a:noFill/>
        </p:spPr>
        <p:txBody>
          <a:bodyPr wrap="square" rtlCol="0">
            <a:spAutoFit/>
          </a:bodyPr>
          <a:lstStyle/>
          <a:p>
            <a:pPr algn="ctr"/>
            <a:r>
              <a:rPr lang="en-US" sz="2000" dirty="0">
                <a:latin typeface="+mn-lt"/>
              </a:rPr>
              <a:t>Figure 10.5 Safety ground for homes and buildings.</a:t>
            </a:r>
          </a:p>
        </p:txBody>
      </p:sp>
    </p:spTree>
    <p:extLst>
      <p:ext uri="{BB962C8B-B14F-4D97-AF65-F5344CB8AC3E}">
        <p14:creationId xmlns:p14="http://schemas.microsoft.com/office/powerpoint/2010/main" val="29072480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p:txBody>
          <a:bodyPr/>
          <a:lstStyle/>
          <a:p>
            <a:r>
              <a:rPr lang="en-US" altLang="zh-CN" dirty="0"/>
              <a:t>5 National Electric Code (NEC)</a:t>
            </a:r>
            <a:endParaRPr lang="zh-CN" altLang="en-US" dirty="0"/>
          </a:p>
        </p:txBody>
      </p:sp>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a:xfrm>
            <a:off x="457200" y="855878"/>
            <a:ext cx="8229600" cy="5113122"/>
          </a:xfrm>
        </p:spPr>
        <p:txBody>
          <a:bodyPr/>
          <a:lstStyle/>
          <a:p>
            <a:pPr algn="just">
              <a:spcBef>
                <a:spcPts val="0"/>
              </a:spcBef>
            </a:pPr>
            <a:r>
              <a:rPr lang="en-US" altLang="zh-CN" sz="2000" dirty="0">
                <a:solidFill>
                  <a:schemeClr val="tx1"/>
                </a:solidFill>
              </a:rPr>
              <a:t>Figure 10.6 shows the standard household plug with center rounded pin at the bottom connected to the ground wire. The narrow blade on the right is connected to the hot wire, and the wide flat blade on the left is connected to the neutral. NEC requires that all receptacles must have ground connection with a minimum wire size of 14 AWG (copper) and 12 AWG (aluminum) for 15‐A circuits and 12 AWG (copper) and 10 AWG (aluminum) for 20‐A circuits.</a:t>
            </a:r>
          </a:p>
          <a:p>
            <a:endParaRPr lang="en-US" altLang="zh-CN" sz="1400" dirty="0">
              <a:solidFill>
                <a:schemeClr val="tx1"/>
              </a:solidFill>
            </a:endParaRPr>
          </a:p>
          <a:p>
            <a:endParaRPr lang="en-US" altLang="zh-CN" sz="1400" dirty="0">
              <a:solidFill>
                <a:schemeClr val="tx1"/>
              </a:solidFill>
            </a:endParaRPr>
          </a:p>
          <a:p>
            <a:endParaRPr lang="en-US" altLang="zh-CN" sz="1400" dirty="0">
              <a:solidFill>
                <a:schemeClr val="tx1"/>
              </a:solidFill>
            </a:endParaRPr>
          </a:p>
          <a:p>
            <a:endParaRPr lang="en-US" altLang="zh-CN" sz="1400" dirty="0">
              <a:solidFill>
                <a:schemeClr val="tx1"/>
              </a:solidFill>
            </a:endParaRPr>
          </a:p>
          <a:p>
            <a:endParaRPr lang="en-US" altLang="zh-CN" sz="1400" dirty="0">
              <a:solidFill>
                <a:schemeClr val="tx1"/>
              </a:solidFill>
            </a:endParaRPr>
          </a:p>
          <a:p>
            <a:endParaRPr lang="en-US" altLang="zh-CN" sz="1400" dirty="0">
              <a:solidFill>
                <a:schemeClr val="tx1"/>
              </a:solidFill>
            </a:endParaRPr>
          </a:p>
          <a:p>
            <a:endParaRPr lang="en-US" altLang="zh-CN" sz="1400" dirty="0">
              <a:solidFill>
                <a:schemeClr val="tx1"/>
              </a:solidFill>
            </a:endParaRPr>
          </a:p>
        </p:txBody>
      </p:sp>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24</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pic>
        <p:nvPicPr>
          <p:cNvPr id="7" name="图片 6">
            <a:extLst>
              <a:ext uri="{FF2B5EF4-FFF2-40B4-BE49-F238E27FC236}">
                <a16:creationId xmlns:a16="http://schemas.microsoft.com/office/drawing/2014/main" id="{495792DC-647F-C839-B305-4FABFC372F6E}"/>
              </a:ext>
            </a:extLst>
          </p:cNvPr>
          <p:cNvPicPr>
            <a:picLocks noChangeAspect="1"/>
          </p:cNvPicPr>
          <p:nvPr/>
        </p:nvPicPr>
        <p:blipFill>
          <a:blip r:embed="rId2"/>
          <a:stretch>
            <a:fillRect/>
          </a:stretch>
        </p:blipFill>
        <p:spPr>
          <a:xfrm>
            <a:off x="3277569" y="3097013"/>
            <a:ext cx="2588862" cy="2202144"/>
          </a:xfrm>
          <a:prstGeom prst="rect">
            <a:avLst/>
          </a:prstGeom>
        </p:spPr>
      </p:pic>
      <p:sp>
        <p:nvSpPr>
          <p:cNvPr id="6" name="TextBox 5">
            <a:extLst>
              <a:ext uri="{FF2B5EF4-FFF2-40B4-BE49-F238E27FC236}">
                <a16:creationId xmlns:a16="http://schemas.microsoft.com/office/drawing/2014/main" id="{FC5C65D5-EEE4-A091-6635-7A86E756736A}"/>
              </a:ext>
            </a:extLst>
          </p:cNvPr>
          <p:cNvSpPr txBox="1"/>
          <p:nvPr/>
        </p:nvSpPr>
        <p:spPr>
          <a:xfrm>
            <a:off x="2185602" y="5300814"/>
            <a:ext cx="4772796" cy="707886"/>
          </a:xfrm>
          <a:prstGeom prst="rect">
            <a:avLst/>
          </a:prstGeom>
          <a:noFill/>
        </p:spPr>
        <p:txBody>
          <a:bodyPr wrap="square" rtlCol="0">
            <a:spAutoFit/>
          </a:bodyPr>
          <a:lstStyle/>
          <a:p>
            <a:pPr algn="ctr"/>
            <a:r>
              <a:rPr lang="en-US" sz="2000" dirty="0">
                <a:latin typeface="+mn-lt"/>
              </a:rPr>
              <a:t>Fig</a:t>
            </a:r>
            <a:r>
              <a:rPr lang="en-US" altLang="zh-CN" sz="2000" dirty="0">
                <a:latin typeface="+mn-lt"/>
              </a:rPr>
              <a:t>ure 10.6</a:t>
            </a:r>
            <a:r>
              <a:rPr lang="en-US" sz="2000" dirty="0">
                <a:latin typeface="+mn-lt"/>
              </a:rPr>
              <a:t>:  Standard 120‐V household receptacle used in the United States.</a:t>
            </a:r>
          </a:p>
        </p:txBody>
      </p:sp>
    </p:spTree>
    <p:extLst>
      <p:ext uri="{BB962C8B-B14F-4D97-AF65-F5344CB8AC3E}">
        <p14:creationId xmlns:p14="http://schemas.microsoft.com/office/powerpoint/2010/main" val="21424169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F3962-A000-580E-8370-515AE6431114}"/>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9681DA6E-4C73-2FDD-2D94-3AB5CA05E9EB}"/>
              </a:ext>
            </a:extLst>
          </p:cNvPr>
          <p:cNvSpPr>
            <a:spLocks noGrp="1"/>
          </p:cNvSpPr>
          <p:nvPr>
            <p:ph type="title"/>
          </p:nvPr>
        </p:nvSpPr>
        <p:spPr/>
        <p:txBody>
          <a:bodyPr/>
          <a:lstStyle/>
          <a:p>
            <a:r>
              <a:rPr lang="en-US" altLang="zh-CN" dirty="0"/>
              <a:t>5 National Electric Code (NEC)</a:t>
            </a:r>
            <a:endParaRPr lang="zh-CN" altLang="en-US" dirty="0"/>
          </a:p>
        </p:txBody>
      </p:sp>
      <p:sp>
        <p:nvSpPr>
          <p:cNvPr id="3" name="内容占位符 2">
            <a:extLst>
              <a:ext uri="{FF2B5EF4-FFF2-40B4-BE49-F238E27FC236}">
                <a16:creationId xmlns:a16="http://schemas.microsoft.com/office/drawing/2014/main" id="{DED4ACA4-8C51-8F9B-A4F6-CDDC5CF0E076}"/>
              </a:ext>
            </a:extLst>
          </p:cNvPr>
          <p:cNvSpPr>
            <a:spLocks noGrp="1"/>
          </p:cNvSpPr>
          <p:nvPr>
            <p:ph idx="1"/>
          </p:nvPr>
        </p:nvSpPr>
        <p:spPr>
          <a:xfrm>
            <a:off x="457200" y="855878"/>
            <a:ext cx="8229600" cy="5113122"/>
          </a:xfrm>
        </p:spPr>
        <p:txBody>
          <a:bodyPr/>
          <a:lstStyle/>
          <a:p>
            <a:pPr algn="just"/>
            <a:r>
              <a:rPr lang="en-US" altLang="zh-CN" sz="2200" dirty="0">
                <a:solidFill>
                  <a:schemeClr val="tx1"/>
                </a:solidFill>
              </a:rPr>
              <a:t>Improper grounding in secondary systems can cause safety issues including fire and failure of equipment in homes. Most common problems are open secondary neutral, load incorrectly connected to the ground wire instead of neutral, and connection of the ground wire to neutral at wrong locations. </a:t>
            </a:r>
          </a:p>
          <a:p>
            <a:pPr algn="just"/>
            <a:r>
              <a:rPr lang="en-US" altLang="zh-CN" sz="2200" dirty="0">
                <a:solidFill>
                  <a:schemeClr val="tx1"/>
                </a:solidFill>
              </a:rPr>
              <a:t>Open neutral of secondary systems causes the unbalanced current in the two circuits in a house to flow to the ground. If the two circuits have large difference in their loads, the neutral to earth potential can become high due to large current flowing through the ground electrode, which can have high resistance. </a:t>
            </a:r>
          </a:p>
          <a:p>
            <a:pPr algn="just"/>
            <a:r>
              <a:rPr lang="en-US" altLang="zh-CN" sz="2200" dirty="0">
                <a:solidFill>
                  <a:schemeClr val="tx1"/>
                </a:solidFill>
              </a:rPr>
              <a:t>Switching on and off loads can cause fluctuations of the neutral‐to‐earth voltage, which in turn causes flicker. Reversal of safety ground and neutral and improper connection of safety ground and neutral create conditions that increase shock hazards.</a:t>
            </a:r>
            <a:endParaRPr lang="zh-CN" altLang="en-US" sz="2200" dirty="0">
              <a:solidFill>
                <a:schemeClr val="tx1"/>
              </a:solidFill>
            </a:endParaRPr>
          </a:p>
        </p:txBody>
      </p:sp>
      <p:sp>
        <p:nvSpPr>
          <p:cNvPr id="4" name="灯片编号占位符 3">
            <a:extLst>
              <a:ext uri="{FF2B5EF4-FFF2-40B4-BE49-F238E27FC236}">
                <a16:creationId xmlns:a16="http://schemas.microsoft.com/office/drawing/2014/main" id="{88EB7F9C-7DED-F9CD-1FA9-EAFA1DD68520}"/>
              </a:ext>
            </a:extLst>
          </p:cNvPr>
          <p:cNvSpPr>
            <a:spLocks noGrp="1"/>
          </p:cNvSpPr>
          <p:nvPr>
            <p:ph type="sldNum" sz="quarter" idx="4"/>
          </p:nvPr>
        </p:nvSpPr>
        <p:spPr/>
        <p:txBody>
          <a:bodyPr/>
          <a:lstStyle/>
          <a:p>
            <a:fld id="{98783A6C-F2E5-470E-8F07-6DF2D28172F3}" type="slidenum">
              <a:rPr lang="en-US" smtClean="0"/>
              <a:t>25</a:t>
            </a:fld>
            <a:endParaRPr lang="en-US" dirty="0"/>
          </a:p>
        </p:txBody>
      </p:sp>
      <p:sp>
        <p:nvSpPr>
          <p:cNvPr id="5" name="文本占位符 4">
            <a:extLst>
              <a:ext uri="{FF2B5EF4-FFF2-40B4-BE49-F238E27FC236}">
                <a16:creationId xmlns:a16="http://schemas.microsoft.com/office/drawing/2014/main" id="{11765226-BBDE-7B11-23E0-8D4E3C039BF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10949852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D8636-A628-67AC-8047-75F73FD03A23}"/>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9479EE38-3BF6-87EA-24CE-34C3731540A2}"/>
              </a:ext>
            </a:extLst>
          </p:cNvPr>
          <p:cNvSpPr>
            <a:spLocks noGrp="1"/>
          </p:cNvSpPr>
          <p:nvPr>
            <p:ph type="title"/>
          </p:nvPr>
        </p:nvSpPr>
        <p:spPr/>
        <p:txBody>
          <a:bodyPr/>
          <a:lstStyle/>
          <a:p>
            <a:r>
              <a:rPr lang="en-US" altLang="zh-CN" dirty="0"/>
              <a:t>5 National Electric Code (NEC)</a:t>
            </a:r>
            <a:endParaRPr lang="zh-CN" altLang="en-US" dirty="0"/>
          </a:p>
        </p:txBody>
      </p:sp>
      <p:sp>
        <p:nvSpPr>
          <p:cNvPr id="3" name="内容占位符 2">
            <a:extLst>
              <a:ext uri="{FF2B5EF4-FFF2-40B4-BE49-F238E27FC236}">
                <a16:creationId xmlns:a16="http://schemas.microsoft.com/office/drawing/2014/main" id="{3A5801D4-2933-E9B9-F371-5FB467FA1411}"/>
              </a:ext>
            </a:extLst>
          </p:cNvPr>
          <p:cNvSpPr>
            <a:spLocks noGrp="1"/>
          </p:cNvSpPr>
          <p:nvPr>
            <p:ph idx="1"/>
          </p:nvPr>
        </p:nvSpPr>
        <p:spPr>
          <a:xfrm>
            <a:off x="457200" y="855878"/>
            <a:ext cx="8229600" cy="5113122"/>
          </a:xfrm>
        </p:spPr>
        <p:txBody>
          <a:bodyPr/>
          <a:lstStyle/>
          <a:p>
            <a:pPr algn="just"/>
            <a:r>
              <a:rPr lang="en-US" altLang="zh-CN" sz="2400" dirty="0">
                <a:solidFill>
                  <a:schemeClr val="tx1"/>
                </a:solidFill>
              </a:rPr>
              <a:t>Figure 10.7 shows the return conductor of a load is connected to the ground, and neutral is connected to the body of the load, such as an iron. Thus, touching the body of the iron creates a path in parallel to the path for load to the ground, which will send a small amount of current through the person touching the conducting element of the iron.</a:t>
            </a:r>
          </a:p>
        </p:txBody>
      </p:sp>
      <p:sp>
        <p:nvSpPr>
          <p:cNvPr id="4" name="灯片编号占位符 3">
            <a:extLst>
              <a:ext uri="{FF2B5EF4-FFF2-40B4-BE49-F238E27FC236}">
                <a16:creationId xmlns:a16="http://schemas.microsoft.com/office/drawing/2014/main" id="{9FFEF189-59F4-3FE9-80C9-C7377B403B42}"/>
              </a:ext>
            </a:extLst>
          </p:cNvPr>
          <p:cNvSpPr>
            <a:spLocks noGrp="1"/>
          </p:cNvSpPr>
          <p:nvPr>
            <p:ph type="sldNum" sz="quarter" idx="4"/>
          </p:nvPr>
        </p:nvSpPr>
        <p:spPr/>
        <p:txBody>
          <a:bodyPr/>
          <a:lstStyle/>
          <a:p>
            <a:fld id="{98783A6C-F2E5-470E-8F07-6DF2D28172F3}" type="slidenum">
              <a:rPr lang="en-US" smtClean="0"/>
              <a:t>26</a:t>
            </a:fld>
            <a:endParaRPr lang="en-US" dirty="0"/>
          </a:p>
        </p:txBody>
      </p:sp>
      <p:sp>
        <p:nvSpPr>
          <p:cNvPr id="5" name="文本占位符 4">
            <a:extLst>
              <a:ext uri="{FF2B5EF4-FFF2-40B4-BE49-F238E27FC236}">
                <a16:creationId xmlns:a16="http://schemas.microsoft.com/office/drawing/2014/main" id="{1E9A5907-E32B-8A78-7747-0F31B864EE4E}"/>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pic>
        <p:nvPicPr>
          <p:cNvPr id="9" name="图片 8">
            <a:extLst>
              <a:ext uri="{FF2B5EF4-FFF2-40B4-BE49-F238E27FC236}">
                <a16:creationId xmlns:a16="http://schemas.microsoft.com/office/drawing/2014/main" id="{22DEA645-89CD-562A-C737-57BCA4816ED3}"/>
              </a:ext>
            </a:extLst>
          </p:cNvPr>
          <p:cNvPicPr>
            <a:picLocks noChangeAspect="1"/>
          </p:cNvPicPr>
          <p:nvPr/>
        </p:nvPicPr>
        <p:blipFill>
          <a:blip r:embed="rId2"/>
          <a:stretch>
            <a:fillRect/>
          </a:stretch>
        </p:blipFill>
        <p:spPr>
          <a:xfrm>
            <a:off x="2084480" y="3257575"/>
            <a:ext cx="4975035" cy="1736780"/>
          </a:xfrm>
          <a:prstGeom prst="rect">
            <a:avLst/>
          </a:prstGeom>
        </p:spPr>
      </p:pic>
      <p:sp>
        <p:nvSpPr>
          <p:cNvPr id="8" name="TextBox 7">
            <a:extLst>
              <a:ext uri="{FF2B5EF4-FFF2-40B4-BE49-F238E27FC236}">
                <a16:creationId xmlns:a16="http://schemas.microsoft.com/office/drawing/2014/main" id="{1B6F0980-52A0-89F5-F7D7-C8612C18F19C}"/>
              </a:ext>
            </a:extLst>
          </p:cNvPr>
          <p:cNvSpPr txBox="1"/>
          <p:nvPr/>
        </p:nvSpPr>
        <p:spPr>
          <a:xfrm>
            <a:off x="2502499" y="5238826"/>
            <a:ext cx="4138999" cy="707886"/>
          </a:xfrm>
          <a:prstGeom prst="rect">
            <a:avLst/>
          </a:prstGeom>
          <a:noFill/>
        </p:spPr>
        <p:txBody>
          <a:bodyPr wrap="square" rtlCol="0">
            <a:spAutoFit/>
          </a:bodyPr>
          <a:lstStyle/>
          <a:p>
            <a:pPr algn="ctr"/>
            <a:r>
              <a:rPr lang="en-US" sz="2000" dirty="0">
                <a:latin typeface="+mn-lt"/>
              </a:rPr>
              <a:t>Figure 10.7:  Hazard due to reversal of ground and neutral wires at load.</a:t>
            </a:r>
          </a:p>
        </p:txBody>
      </p:sp>
    </p:spTree>
    <p:extLst>
      <p:ext uri="{BB962C8B-B14F-4D97-AF65-F5344CB8AC3E}">
        <p14:creationId xmlns:p14="http://schemas.microsoft.com/office/powerpoint/2010/main" val="15858122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27</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
        <p:nvSpPr>
          <p:cNvPr id="8" name="Title 1">
            <a:extLst>
              <a:ext uri="{FF2B5EF4-FFF2-40B4-BE49-F238E27FC236}">
                <a16:creationId xmlns:a16="http://schemas.microsoft.com/office/drawing/2014/main" id="{02590679-CD2E-1E56-A717-24CF774F6089}"/>
              </a:ext>
            </a:extLst>
          </p:cNvPr>
          <p:cNvSpPr>
            <a:spLocks noGrp="1"/>
          </p:cNvSpPr>
          <p:nvPr>
            <p:ph type="title"/>
          </p:nvPr>
        </p:nvSpPr>
        <p:spPr>
          <a:xfrm>
            <a:off x="457200" y="2857500"/>
            <a:ext cx="8229600" cy="1143000"/>
          </a:xfrm>
        </p:spPr>
        <p:txBody>
          <a:bodyPr>
            <a:normAutofit/>
          </a:bodyPr>
          <a:lstStyle/>
          <a:p>
            <a:pPr algn="ctr"/>
            <a:r>
              <a:rPr lang="en-US" sz="4400" dirty="0">
                <a:latin typeface="Calibri" panose="020F0502020204030204" pitchFamily="34" charset="0"/>
                <a:ea typeface="Calibri" panose="020F0502020204030204" pitchFamily="34" charset="0"/>
                <a:cs typeface="Calibri" panose="020F0502020204030204" pitchFamily="34" charset="0"/>
              </a:rPr>
              <a:t>Thank You!</a:t>
            </a:r>
          </a:p>
        </p:txBody>
      </p:sp>
    </p:spTree>
    <p:extLst>
      <p:ext uri="{BB962C8B-B14F-4D97-AF65-F5344CB8AC3E}">
        <p14:creationId xmlns:p14="http://schemas.microsoft.com/office/powerpoint/2010/main" val="2521085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D06723D-0F22-82E5-CA9F-316F77085C87}"/>
              </a:ext>
            </a:extLst>
          </p:cNvPr>
          <p:cNvSpPr>
            <a:spLocks noGrp="1"/>
          </p:cNvSpPr>
          <p:nvPr>
            <p:ph type="title"/>
          </p:nvPr>
        </p:nvSpPr>
        <p:spPr/>
        <p:txBody>
          <a:bodyPr/>
          <a:lstStyle/>
          <a:p>
            <a:r>
              <a:rPr lang="en-US" altLang="zh-CN" dirty="0"/>
              <a:t>1 Basics of Grounding </a:t>
            </a:r>
            <a:endParaRPr lang="zh-CN" altLang="en-US" dirty="0"/>
          </a:p>
        </p:txBody>
      </p:sp>
      <p:sp>
        <p:nvSpPr>
          <p:cNvPr id="3" name="内容占位符 2">
            <a:extLst>
              <a:ext uri="{FF2B5EF4-FFF2-40B4-BE49-F238E27FC236}">
                <a16:creationId xmlns:a16="http://schemas.microsoft.com/office/drawing/2014/main" id="{CB8BD721-A23B-587F-00B8-6A15E872D0E1}"/>
              </a:ext>
            </a:extLst>
          </p:cNvPr>
          <p:cNvSpPr>
            <a:spLocks noGrp="1"/>
          </p:cNvSpPr>
          <p:nvPr>
            <p:ph idx="1"/>
          </p:nvPr>
        </p:nvSpPr>
        <p:spPr>
          <a:xfrm>
            <a:off x="533400" y="777870"/>
            <a:ext cx="8229600" cy="5089529"/>
          </a:xfrm>
        </p:spPr>
        <p:txBody>
          <a:bodyPr/>
          <a:lstStyle/>
          <a:p>
            <a:pPr marL="0" indent="0">
              <a:spcAft>
                <a:spcPts val="300"/>
              </a:spcAft>
              <a:buNone/>
            </a:pPr>
            <a:r>
              <a:rPr lang="en-US" altLang="zh-CN" sz="2400" b="1" dirty="0">
                <a:solidFill>
                  <a:schemeClr val="tx1"/>
                </a:solidFill>
              </a:rPr>
              <a:t>Need for Grounding: </a:t>
            </a:r>
          </a:p>
          <a:p>
            <a:pPr algn="just">
              <a:spcAft>
                <a:spcPts val="300"/>
              </a:spcAft>
            </a:pPr>
            <a:r>
              <a:rPr lang="en-US" altLang="zh-CN" sz="2400" dirty="0">
                <a:solidFill>
                  <a:schemeClr val="tx1"/>
                </a:solidFill>
              </a:rPr>
              <a:t>Grounding is a mechanism to protect distribution equipment and people under normal operating conditions, abnormal operational (overcurrent and overvoltage) responses, and hazardous conditions such as shocks.</a:t>
            </a:r>
          </a:p>
          <a:p>
            <a:pPr algn="just">
              <a:spcAft>
                <a:spcPts val="300"/>
              </a:spcAft>
            </a:pPr>
            <a:r>
              <a:rPr lang="en-US" altLang="zh-CN" sz="2400" dirty="0">
                <a:solidFill>
                  <a:schemeClr val="tx1"/>
                </a:solidFill>
              </a:rPr>
              <a:t>Grounding is necessary to assure correct operation of electrical devices, to assure safety during normal or fault conditions, to stabilize voltages during transient conditions, and to dissipate energy associated with lightning strokes. </a:t>
            </a:r>
          </a:p>
          <a:p>
            <a:pPr algn="just">
              <a:spcAft>
                <a:spcPts val="300"/>
              </a:spcAft>
            </a:pPr>
            <a:r>
              <a:rPr lang="en-US" altLang="zh-CN" sz="2400" dirty="0">
                <a:solidFill>
                  <a:schemeClr val="tx1"/>
                </a:solidFill>
              </a:rPr>
              <a:t>Good system grounding provides the path for normal load and fault currents while maintaining load and controls temporary overvoltage. Good equipment grounding ensures personnel safety.</a:t>
            </a:r>
            <a:endParaRPr lang="en-US" altLang="zh-CN" sz="3600" dirty="0">
              <a:solidFill>
                <a:schemeClr val="tx1"/>
              </a:solidFill>
            </a:endParaRPr>
          </a:p>
          <a:p>
            <a:pPr marL="457188" lvl="1" indent="0">
              <a:buNone/>
            </a:pPr>
            <a:endParaRPr lang="zh-CN" altLang="en-US" sz="2000" dirty="0">
              <a:solidFill>
                <a:schemeClr val="tx1"/>
              </a:solidFill>
            </a:endParaRPr>
          </a:p>
        </p:txBody>
      </p:sp>
      <p:sp>
        <p:nvSpPr>
          <p:cNvPr id="4" name="灯片编号占位符 3">
            <a:extLst>
              <a:ext uri="{FF2B5EF4-FFF2-40B4-BE49-F238E27FC236}">
                <a16:creationId xmlns:a16="http://schemas.microsoft.com/office/drawing/2014/main" id="{9780A7B9-38DB-ECCF-9E58-B2B16B315845}"/>
              </a:ext>
            </a:extLst>
          </p:cNvPr>
          <p:cNvSpPr>
            <a:spLocks noGrp="1"/>
          </p:cNvSpPr>
          <p:nvPr>
            <p:ph type="sldNum" sz="quarter" idx="4"/>
          </p:nvPr>
        </p:nvSpPr>
        <p:spPr/>
        <p:txBody>
          <a:bodyPr/>
          <a:lstStyle/>
          <a:p>
            <a:fld id="{98783A6C-F2E5-470E-8F07-6DF2D28172F3}" type="slidenum">
              <a:rPr lang="en-US" smtClean="0"/>
              <a:t>3</a:t>
            </a:fld>
            <a:endParaRPr lang="en-US"/>
          </a:p>
        </p:txBody>
      </p:sp>
      <p:sp>
        <p:nvSpPr>
          <p:cNvPr id="5" name="文本占位符 4">
            <a:extLst>
              <a:ext uri="{FF2B5EF4-FFF2-40B4-BE49-F238E27FC236}">
                <a16:creationId xmlns:a16="http://schemas.microsoft.com/office/drawing/2014/main" id="{D764635A-60D5-737E-B0D8-75C434C12949}"/>
              </a:ext>
            </a:extLst>
          </p:cNvPr>
          <p:cNvSpPr>
            <a:spLocks noGrp="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4243087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D06723D-0F22-82E5-CA9F-316F77085C87}"/>
              </a:ext>
            </a:extLst>
          </p:cNvPr>
          <p:cNvSpPr>
            <a:spLocks noGrp="1"/>
          </p:cNvSpPr>
          <p:nvPr>
            <p:ph type="title"/>
          </p:nvPr>
        </p:nvSpPr>
        <p:spPr/>
        <p:txBody>
          <a:bodyPr/>
          <a:lstStyle/>
          <a:p>
            <a:r>
              <a:rPr lang="en-US" altLang="zh-CN" dirty="0"/>
              <a:t>1 Basics of Grounding </a:t>
            </a:r>
            <a:endParaRPr lang="zh-CN" altLang="en-US" dirty="0"/>
          </a:p>
        </p:txBody>
      </p:sp>
      <p:sp>
        <p:nvSpPr>
          <p:cNvPr id="3" name="内容占位符 2">
            <a:extLst>
              <a:ext uri="{FF2B5EF4-FFF2-40B4-BE49-F238E27FC236}">
                <a16:creationId xmlns:a16="http://schemas.microsoft.com/office/drawing/2014/main" id="{CB8BD721-A23B-587F-00B8-6A15E872D0E1}"/>
              </a:ext>
            </a:extLst>
          </p:cNvPr>
          <p:cNvSpPr>
            <a:spLocks noGrp="1"/>
          </p:cNvSpPr>
          <p:nvPr>
            <p:ph idx="1"/>
          </p:nvPr>
        </p:nvSpPr>
        <p:spPr>
          <a:xfrm>
            <a:off x="635000" y="777871"/>
            <a:ext cx="8051800" cy="4972062"/>
          </a:xfrm>
        </p:spPr>
        <p:txBody>
          <a:bodyPr/>
          <a:lstStyle/>
          <a:p>
            <a:pPr marL="0" indent="0" algn="just">
              <a:spcAft>
                <a:spcPts val="300"/>
              </a:spcAft>
              <a:buNone/>
            </a:pPr>
            <a:r>
              <a:rPr lang="en-US" altLang="zh-CN" sz="2400" b="1" dirty="0">
                <a:solidFill>
                  <a:schemeClr val="tx1"/>
                </a:solidFill>
              </a:rPr>
              <a:t>Approaches for Grounding:</a:t>
            </a:r>
          </a:p>
          <a:p>
            <a:pPr marL="0" indent="0" algn="just">
              <a:spcBef>
                <a:spcPts val="0"/>
              </a:spcBef>
              <a:spcAft>
                <a:spcPts val="300"/>
              </a:spcAft>
              <a:buNone/>
            </a:pPr>
            <a:r>
              <a:rPr lang="en-US" altLang="zh-CN" sz="2400" dirty="0">
                <a:solidFill>
                  <a:schemeClr val="tx1"/>
                </a:solidFill>
              </a:rPr>
              <a:t>Most North American distribution systems have a neutral that acts as a return conductor and as an equipment safety ground. It is recommended to ground the neutral at various strategic locations in distribution substations, overhead lines and underground cables, distribution transformers, and all loads. </a:t>
            </a:r>
          </a:p>
          <a:p>
            <a:pPr lvl="1" algn="just">
              <a:spcBef>
                <a:spcPts val="0"/>
              </a:spcBef>
              <a:spcAft>
                <a:spcPts val="300"/>
              </a:spcAft>
            </a:pPr>
            <a:r>
              <a:rPr lang="en-US" altLang="zh-CN" sz="2400" dirty="0">
                <a:solidFill>
                  <a:schemeClr val="tx1"/>
                </a:solidFill>
              </a:rPr>
              <a:t>Four‐wire with multigrounded neutral system (most common type followed in the United States)</a:t>
            </a:r>
          </a:p>
          <a:p>
            <a:pPr lvl="1" algn="just">
              <a:spcBef>
                <a:spcPts val="0"/>
              </a:spcBef>
              <a:spcAft>
                <a:spcPts val="300"/>
              </a:spcAft>
            </a:pPr>
            <a:r>
              <a:rPr lang="en-US" altLang="zh-CN" sz="2400" dirty="0">
                <a:solidFill>
                  <a:schemeClr val="tx1"/>
                </a:solidFill>
              </a:rPr>
              <a:t>Three‐wire with unigrounded neutral system (neutral is grounded only at the substation and the distribution transformers.)</a:t>
            </a:r>
          </a:p>
          <a:p>
            <a:pPr lvl="1" algn="just">
              <a:spcBef>
                <a:spcPts val="0"/>
              </a:spcBef>
              <a:spcAft>
                <a:spcPts val="300"/>
              </a:spcAft>
            </a:pPr>
            <a:r>
              <a:rPr lang="en-US" altLang="zh-CN" sz="2400" dirty="0">
                <a:solidFill>
                  <a:schemeClr val="tx1"/>
                </a:solidFill>
              </a:rPr>
              <a:t>Three‐wire with ungrounded system</a:t>
            </a:r>
          </a:p>
          <a:p>
            <a:pPr lvl="1" algn="just">
              <a:spcBef>
                <a:spcPts val="0"/>
              </a:spcBef>
              <a:spcAft>
                <a:spcPts val="300"/>
              </a:spcAft>
            </a:pPr>
            <a:r>
              <a:rPr lang="en-US" altLang="zh-CN" sz="2400" dirty="0">
                <a:solidFill>
                  <a:schemeClr val="tx1"/>
                </a:solidFill>
              </a:rPr>
              <a:t>Three‐wire ungrounded delta‐connected system</a:t>
            </a:r>
          </a:p>
        </p:txBody>
      </p:sp>
      <p:sp>
        <p:nvSpPr>
          <p:cNvPr id="4" name="灯片编号占位符 3">
            <a:extLst>
              <a:ext uri="{FF2B5EF4-FFF2-40B4-BE49-F238E27FC236}">
                <a16:creationId xmlns:a16="http://schemas.microsoft.com/office/drawing/2014/main" id="{9780A7B9-38DB-ECCF-9E58-B2B16B315845}"/>
              </a:ext>
            </a:extLst>
          </p:cNvPr>
          <p:cNvSpPr>
            <a:spLocks noGrp="1"/>
          </p:cNvSpPr>
          <p:nvPr>
            <p:ph type="sldNum" sz="quarter" idx="4"/>
          </p:nvPr>
        </p:nvSpPr>
        <p:spPr/>
        <p:txBody>
          <a:bodyPr/>
          <a:lstStyle/>
          <a:p>
            <a:fld id="{98783A6C-F2E5-470E-8F07-6DF2D28172F3}" type="slidenum">
              <a:rPr lang="en-US" smtClean="0"/>
              <a:t>4</a:t>
            </a:fld>
            <a:endParaRPr lang="en-US" dirty="0"/>
          </a:p>
        </p:txBody>
      </p:sp>
      <p:sp>
        <p:nvSpPr>
          <p:cNvPr id="5" name="文本占位符 4">
            <a:extLst>
              <a:ext uri="{FF2B5EF4-FFF2-40B4-BE49-F238E27FC236}">
                <a16:creationId xmlns:a16="http://schemas.microsoft.com/office/drawing/2014/main" id="{D764635A-60D5-737E-B0D8-75C434C12949}"/>
              </a:ext>
            </a:extLst>
          </p:cNvPr>
          <p:cNvSpPr>
            <a:spLocks noGrp="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2767711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C6E03D3-B66F-DCC7-9666-0A597CCB48E9}"/>
              </a:ext>
            </a:extLst>
          </p:cNvPr>
          <p:cNvSpPr>
            <a:spLocks noGrp="1"/>
          </p:cNvSpPr>
          <p:nvPr>
            <p:ph type="title"/>
          </p:nvPr>
        </p:nvSpPr>
        <p:spPr/>
        <p:txBody>
          <a:bodyPr/>
          <a:lstStyle/>
          <a:p>
            <a:r>
              <a:rPr lang="en-US" altLang="zh-CN" dirty="0"/>
              <a:t>1 Basics of Grounding </a:t>
            </a:r>
            <a:endParaRPr lang="zh-CN" altLang="en-US" dirty="0"/>
          </a:p>
        </p:txBody>
      </p:sp>
      <p:pic>
        <p:nvPicPr>
          <p:cNvPr id="7" name="内容占位符 6">
            <a:extLst>
              <a:ext uri="{FF2B5EF4-FFF2-40B4-BE49-F238E27FC236}">
                <a16:creationId xmlns:a16="http://schemas.microsoft.com/office/drawing/2014/main" id="{36167C14-DF28-D949-F201-8438F14AAA1A}"/>
              </a:ext>
            </a:extLst>
          </p:cNvPr>
          <p:cNvPicPr>
            <a:picLocks noGrp="1" noChangeAspect="1"/>
          </p:cNvPicPr>
          <p:nvPr>
            <p:ph idx="1"/>
          </p:nvPr>
        </p:nvPicPr>
        <p:blipFill>
          <a:blip r:embed="rId2"/>
          <a:stretch>
            <a:fillRect/>
          </a:stretch>
        </p:blipFill>
        <p:spPr>
          <a:xfrm>
            <a:off x="847784" y="2941103"/>
            <a:ext cx="3333750" cy="2201997"/>
          </a:xfrm>
        </p:spPr>
      </p:pic>
      <p:sp>
        <p:nvSpPr>
          <p:cNvPr id="4" name="灯片编号占位符 3">
            <a:extLst>
              <a:ext uri="{FF2B5EF4-FFF2-40B4-BE49-F238E27FC236}">
                <a16:creationId xmlns:a16="http://schemas.microsoft.com/office/drawing/2014/main" id="{018C08A8-7547-A065-60E5-1E9DEAEED3B6}"/>
              </a:ext>
            </a:extLst>
          </p:cNvPr>
          <p:cNvSpPr>
            <a:spLocks noGrp="1"/>
          </p:cNvSpPr>
          <p:nvPr>
            <p:ph type="sldNum" sz="quarter" idx="4"/>
          </p:nvPr>
        </p:nvSpPr>
        <p:spPr/>
        <p:txBody>
          <a:bodyPr/>
          <a:lstStyle/>
          <a:p>
            <a:fld id="{98783A6C-F2E5-470E-8F07-6DF2D28172F3}" type="slidenum">
              <a:rPr lang="en-US" smtClean="0"/>
              <a:t>5</a:t>
            </a:fld>
            <a:endParaRPr lang="en-US" dirty="0"/>
          </a:p>
        </p:txBody>
      </p:sp>
      <p:sp>
        <p:nvSpPr>
          <p:cNvPr id="5" name="文本占位符 4">
            <a:extLst>
              <a:ext uri="{FF2B5EF4-FFF2-40B4-BE49-F238E27FC236}">
                <a16:creationId xmlns:a16="http://schemas.microsoft.com/office/drawing/2014/main" id="{06035585-2ABD-03F3-5CD6-9ECCE3EC8B71}"/>
              </a:ext>
            </a:extLst>
          </p:cNvPr>
          <p:cNvSpPr>
            <a:spLocks noGrp="1"/>
          </p:cNvSpPr>
          <p:nvPr>
            <p:ph type="body" sz="quarter" idx="10"/>
          </p:nvPr>
        </p:nvSpPr>
        <p:spPr>
          <a:noFill/>
        </p:spPr>
        <p:txBody>
          <a:bodyPr/>
          <a:lstStyle/>
          <a:p>
            <a:r>
              <a:rPr lang="en-US" altLang="zh-CN" dirty="0" err="1"/>
              <a:t>ECpE</a:t>
            </a:r>
            <a:r>
              <a:rPr lang="en-US" altLang="zh-CN" dirty="0"/>
              <a:t> Department</a:t>
            </a:r>
            <a:endParaRPr lang="zh-CN" altLang="en-US" dirty="0"/>
          </a:p>
        </p:txBody>
      </p:sp>
      <p:pic>
        <p:nvPicPr>
          <p:cNvPr id="9" name="图片 8">
            <a:extLst>
              <a:ext uri="{FF2B5EF4-FFF2-40B4-BE49-F238E27FC236}">
                <a16:creationId xmlns:a16="http://schemas.microsoft.com/office/drawing/2014/main" id="{B5658563-20C0-6FF3-53D2-D2CC50AEF360}"/>
              </a:ext>
            </a:extLst>
          </p:cNvPr>
          <p:cNvPicPr>
            <a:picLocks noChangeAspect="1"/>
          </p:cNvPicPr>
          <p:nvPr/>
        </p:nvPicPr>
        <p:blipFill>
          <a:blip r:embed="rId3"/>
          <a:stretch>
            <a:fillRect/>
          </a:stretch>
        </p:blipFill>
        <p:spPr>
          <a:xfrm>
            <a:off x="4464168" y="2936061"/>
            <a:ext cx="3600332" cy="2046808"/>
          </a:xfrm>
          <a:prstGeom prst="rect">
            <a:avLst/>
          </a:prstGeom>
        </p:spPr>
      </p:pic>
      <p:sp>
        <p:nvSpPr>
          <p:cNvPr id="13" name="文本框 12">
            <a:extLst>
              <a:ext uri="{FF2B5EF4-FFF2-40B4-BE49-F238E27FC236}">
                <a16:creationId xmlns:a16="http://schemas.microsoft.com/office/drawing/2014/main" id="{38E33FE9-BED1-1E39-214C-D02C283895E1}"/>
              </a:ext>
            </a:extLst>
          </p:cNvPr>
          <p:cNvSpPr txBox="1"/>
          <p:nvPr/>
        </p:nvSpPr>
        <p:spPr>
          <a:xfrm>
            <a:off x="457200" y="863675"/>
            <a:ext cx="7969624" cy="1938992"/>
          </a:xfrm>
          <a:prstGeom prst="rect">
            <a:avLst/>
          </a:prstGeom>
          <a:noFill/>
        </p:spPr>
        <p:txBody>
          <a:bodyPr wrap="square" rtlCol="0">
            <a:spAutoFit/>
          </a:bodyPr>
          <a:lstStyle/>
          <a:p>
            <a:pPr marL="342891" indent="-342891" algn="just" eaLnBrk="1" hangingPunct="1">
              <a:spcBef>
                <a:spcPct val="20000"/>
              </a:spcBef>
              <a:spcAft>
                <a:spcPts val="300"/>
              </a:spcAft>
              <a:buClr>
                <a:srgbClr val="C8102E"/>
              </a:buClr>
              <a:buSzPct val="80000"/>
              <a:buFont typeface="Times" charset="0"/>
              <a:buChar char="•"/>
            </a:pPr>
            <a:r>
              <a:rPr lang="en-US" altLang="zh-CN" dirty="0">
                <a:latin typeface="+mn-lt"/>
              </a:rPr>
              <a:t>Safety is the major advantage of the multiground approach. If the neutral‐to‐ground connection at the transformer gets disconnected, the system can still operate safely with multiground, but safety would be compromised with </a:t>
            </a:r>
            <a:r>
              <a:rPr lang="en-US" altLang="zh-CN" dirty="0" err="1">
                <a:latin typeface="+mn-lt"/>
              </a:rPr>
              <a:t>uniground</a:t>
            </a:r>
            <a:r>
              <a:rPr lang="en-US" altLang="zh-CN" dirty="0">
                <a:latin typeface="+mn-lt"/>
              </a:rPr>
              <a:t>.</a:t>
            </a:r>
            <a:endParaRPr lang="zh-CN" altLang="en-US" dirty="0">
              <a:latin typeface="+mn-lt"/>
            </a:endParaRPr>
          </a:p>
        </p:txBody>
      </p:sp>
      <p:sp>
        <p:nvSpPr>
          <p:cNvPr id="3" name="TextBox 2">
            <a:extLst>
              <a:ext uri="{FF2B5EF4-FFF2-40B4-BE49-F238E27FC236}">
                <a16:creationId xmlns:a16="http://schemas.microsoft.com/office/drawing/2014/main" id="{068F9D75-3900-72AB-7235-F7FD01CB5F25}"/>
              </a:ext>
            </a:extLst>
          </p:cNvPr>
          <p:cNvSpPr txBox="1"/>
          <p:nvPr/>
        </p:nvSpPr>
        <p:spPr>
          <a:xfrm>
            <a:off x="1451497" y="5160995"/>
            <a:ext cx="2389782" cy="461665"/>
          </a:xfrm>
          <a:prstGeom prst="rect">
            <a:avLst/>
          </a:prstGeom>
          <a:noFill/>
        </p:spPr>
        <p:txBody>
          <a:bodyPr wrap="square" rtlCol="0">
            <a:spAutoFit/>
          </a:bodyPr>
          <a:lstStyle/>
          <a:p>
            <a:pPr algn="ctr"/>
            <a:r>
              <a:rPr lang="en-US" sz="1200" dirty="0">
                <a:latin typeface="Calibri" panose="020F0502020204030204" pitchFamily="34" charset="0"/>
                <a:cs typeface="Calibri" panose="020F0502020204030204" pitchFamily="34" charset="0"/>
              </a:rPr>
              <a:t>Fig:  Four‐wire with </a:t>
            </a:r>
            <a:r>
              <a:rPr lang="en-US" sz="1200" dirty="0" err="1">
                <a:latin typeface="Calibri" panose="020F0502020204030204" pitchFamily="34" charset="0"/>
                <a:cs typeface="Calibri" panose="020F0502020204030204" pitchFamily="34" charset="0"/>
              </a:rPr>
              <a:t>multigrounded</a:t>
            </a:r>
            <a:r>
              <a:rPr lang="en-US" sz="1200" dirty="0">
                <a:latin typeface="Calibri" panose="020F0502020204030204" pitchFamily="34" charset="0"/>
                <a:cs typeface="Calibri" panose="020F0502020204030204" pitchFamily="34" charset="0"/>
              </a:rPr>
              <a:t> neutral system.</a:t>
            </a:r>
          </a:p>
        </p:txBody>
      </p:sp>
      <p:sp>
        <p:nvSpPr>
          <p:cNvPr id="10" name="TextBox 9">
            <a:extLst>
              <a:ext uri="{FF2B5EF4-FFF2-40B4-BE49-F238E27FC236}">
                <a16:creationId xmlns:a16="http://schemas.microsoft.com/office/drawing/2014/main" id="{2A56AD56-6B43-560D-078D-A57A07900E46}"/>
              </a:ext>
            </a:extLst>
          </p:cNvPr>
          <p:cNvSpPr txBox="1"/>
          <p:nvPr/>
        </p:nvSpPr>
        <p:spPr>
          <a:xfrm>
            <a:off x="5358309" y="5068673"/>
            <a:ext cx="2389782" cy="646331"/>
          </a:xfrm>
          <a:prstGeom prst="rect">
            <a:avLst/>
          </a:prstGeom>
          <a:noFill/>
        </p:spPr>
        <p:txBody>
          <a:bodyPr wrap="square" rtlCol="0">
            <a:spAutoFit/>
          </a:bodyPr>
          <a:lstStyle/>
          <a:p>
            <a:pPr algn="ctr"/>
            <a:r>
              <a:rPr lang="en-US" sz="1200" dirty="0">
                <a:latin typeface="Calibri" panose="020F0502020204030204" pitchFamily="34" charset="0"/>
                <a:cs typeface="Calibri" panose="020F0502020204030204" pitchFamily="34" charset="0"/>
              </a:rPr>
              <a:t>Fig:  Three‐wire with </a:t>
            </a:r>
            <a:r>
              <a:rPr lang="en-US" sz="1200" dirty="0" err="1">
                <a:latin typeface="Calibri" panose="020F0502020204030204" pitchFamily="34" charset="0"/>
                <a:cs typeface="Calibri" panose="020F0502020204030204" pitchFamily="34" charset="0"/>
              </a:rPr>
              <a:t>unigrounded</a:t>
            </a:r>
            <a:r>
              <a:rPr lang="en-US" sz="1200" dirty="0">
                <a:latin typeface="Calibri" panose="020F0502020204030204" pitchFamily="34" charset="0"/>
                <a:cs typeface="Calibri" panose="020F0502020204030204" pitchFamily="34" charset="0"/>
              </a:rPr>
              <a:t> neutral system </a:t>
            </a:r>
          </a:p>
          <a:p>
            <a:pPr algn="ctr"/>
            <a:endParaRPr lang="en-US" sz="1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85845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C6E03D3-B66F-DCC7-9666-0A597CCB48E9}"/>
              </a:ext>
            </a:extLst>
          </p:cNvPr>
          <p:cNvSpPr>
            <a:spLocks noGrp="1"/>
          </p:cNvSpPr>
          <p:nvPr>
            <p:ph type="title"/>
          </p:nvPr>
        </p:nvSpPr>
        <p:spPr/>
        <p:txBody>
          <a:bodyPr/>
          <a:lstStyle/>
          <a:p>
            <a:r>
              <a:rPr lang="en-US" altLang="zh-CN" dirty="0"/>
              <a:t>1 Basics of Grounding </a:t>
            </a:r>
            <a:endParaRPr lang="zh-CN" altLang="en-US" dirty="0"/>
          </a:p>
        </p:txBody>
      </p:sp>
      <p:sp>
        <p:nvSpPr>
          <p:cNvPr id="4" name="灯片编号占位符 3">
            <a:extLst>
              <a:ext uri="{FF2B5EF4-FFF2-40B4-BE49-F238E27FC236}">
                <a16:creationId xmlns:a16="http://schemas.microsoft.com/office/drawing/2014/main" id="{018C08A8-7547-A065-60E5-1E9DEAEED3B6}"/>
              </a:ext>
            </a:extLst>
          </p:cNvPr>
          <p:cNvSpPr>
            <a:spLocks noGrp="1"/>
          </p:cNvSpPr>
          <p:nvPr>
            <p:ph type="sldNum" sz="quarter" idx="4"/>
          </p:nvPr>
        </p:nvSpPr>
        <p:spPr/>
        <p:txBody>
          <a:bodyPr/>
          <a:lstStyle/>
          <a:p>
            <a:fld id="{98783A6C-F2E5-470E-8F07-6DF2D28172F3}" type="slidenum">
              <a:rPr lang="en-US" smtClean="0"/>
              <a:t>6</a:t>
            </a:fld>
            <a:endParaRPr lang="en-US" dirty="0"/>
          </a:p>
        </p:txBody>
      </p:sp>
      <p:sp>
        <p:nvSpPr>
          <p:cNvPr id="5" name="文本占位符 4">
            <a:extLst>
              <a:ext uri="{FF2B5EF4-FFF2-40B4-BE49-F238E27FC236}">
                <a16:creationId xmlns:a16="http://schemas.microsoft.com/office/drawing/2014/main" id="{06035585-2ABD-03F3-5CD6-9ECCE3EC8B71}"/>
              </a:ext>
            </a:extLst>
          </p:cNvPr>
          <p:cNvSpPr>
            <a:spLocks noGrp="1"/>
          </p:cNvSpPr>
          <p:nvPr>
            <p:ph type="body" sz="quarter" idx="10"/>
          </p:nvPr>
        </p:nvSpPr>
        <p:spPr>
          <a:noFill/>
        </p:spPr>
        <p:txBody>
          <a:bodyPr/>
          <a:lstStyle/>
          <a:p>
            <a:r>
              <a:rPr lang="en-US" altLang="zh-CN" dirty="0" err="1"/>
              <a:t>ECpE</a:t>
            </a:r>
            <a:r>
              <a:rPr lang="en-US" altLang="zh-CN" dirty="0"/>
              <a:t> Department</a:t>
            </a:r>
            <a:endParaRPr lang="zh-CN" altLang="en-US" dirty="0"/>
          </a:p>
        </p:txBody>
      </p:sp>
      <p:sp>
        <p:nvSpPr>
          <p:cNvPr id="15" name="文本框 14">
            <a:extLst>
              <a:ext uri="{FF2B5EF4-FFF2-40B4-BE49-F238E27FC236}">
                <a16:creationId xmlns:a16="http://schemas.microsoft.com/office/drawing/2014/main" id="{610E97B0-D2A1-EC86-BB23-526423906EC6}"/>
              </a:ext>
            </a:extLst>
          </p:cNvPr>
          <p:cNvSpPr txBox="1"/>
          <p:nvPr/>
        </p:nvSpPr>
        <p:spPr>
          <a:xfrm>
            <a:off x="457200" y="891947"/>
            <a:ext cx="7715132" cy="4093428"/>
          </a:xfrm>
          <a:prstGeom prst="rect">
            <a:avLst/>
          </a:prstGeom>
          <a:noFill/>
        </p:spPr>
        <p:txBody>
          <a:bodyPr wrap="square" rtlCol="0">
            <a:spAutoFit/>
          </a:bodyPr>
          <a:lstStyle/>
          <a:p>
            <a:pPr marL="342891" indent="-342891" algn="just" eaLnBrk="1" hangingPunct="1">
              <a:spcBef>
                <a:spcPct val="20000"/>
              </a:spcBef>
              <a:spcAft>
                <a:spcPts val="300"/>
              </a:spcAft>
              <a:buClr>
                <a:srgbClr val="C8102E"/>
              </a:buClr>
              <a:buSzPct val="80000"/>
              <a:buFont typeface="Times" charset="0"/>
              <a:buChar char="•"/>
            </a:pPr>
            <a:r>
              <a:rPr lang="en-US" altLang="zh-CN" dirty="0">
                <a:latin typeface="+mn-lt"/>
              </a:rPr>
              <a:t>Four‐wire systems are superior to three‐wire systems for serving single‐phase loads and are predominant in North America. </a:t>
            </a:r>
          </a:p>
          <a:p>
            <a:pPr marL="342891" indent="-342891" algn="just" eaLnBrk="1" hangingPunct="1">
              <a:spcBef>
                <a:spcPct val="20000"/>
              </a:spcBef>
              <a:spcAft>
                <a:spcPts val="300"/>
              </a:spcAft>
              <a:buClr>
                <a:srgbClr val="C8102E"/>
              </a:buClr>
              <a:buSzPct val="80000"/>
              <a:buFont typeface="Times" charset="0"/>
              <a:buChar char="•"/>
            </a:pPr>
            <a:r>
              <a:rPr lang="en-US" altLang="zh-CN" dirty="0">
                <a:latin typeface="+mn-lt"/>
              </a:rPr>
              <a:t>In addition to safety, it is cheaper to build the system because a single cable can be used for underground single‐phase load, and single‐phase overhead lines are less costly. </a:t>
            </a:r>
          </a:p>
          <a:p>
            <a:pPr marL="342891" indent="-342891" algn="just" eaLnBrk="1" hangingPunct="1">
              <a:spcBef>
                <a:spcPct val="20000"/>
              </a:spcBef>
              <a:spcAft>
                <a:spcPts val="300"/>
              </a:spcAft>
              <a:buClr>
                <a:srgbClr val="C8102E"/>
              </a:buClr>
              <a:buSzPct val="80000"/>
              <a:buFont typeface="Times" charset="0"/>
              <a:buChar char="•"/>
            </a:pPr>
            <a:r>
              <a:rPr lang="en-US" altLang="zh-CN" dirty="0">
                <a:latin typeface="+mn-lt"/>
              </a:rPr>
              <a:t>The distribution transformers with this configuration need only one bushing, one surge arrester, and one fuse on the live side.</a:t>
            </a:r>
            <a:endParaRPr lang="zh-CN" altLang="en-US" dirty="0">
              <a:latin typeface="+mn-lt"/>
            </a:endParaRPr>
          </a:p>
        </p:txBody>
      </p:sp>
    </p:spTree>
    <p:extLst>
      <p:ext uri="{BB962C8B-B14F-4D97-AF65-F5344CB8AC3E}">
        <p14:creationId xmlns:p14="http://schemas.microsoft.com/office/powerpoint/2010/main" val="723810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p:txBody>
          <a:bodyPr/>
          <a:lstStyle/>
          <a:p>
            <a:r>
              <a:rPr lang="en-US" altLang="zh-CN" dirty="0"/>
              <a:t>1 Basics of Grounding </a:t>
            </a:r>
            <a:endParaRPr lang="zh-CN" altLang="en-US" dirty="0"/>
          </a:p>
        </p:txBody>
      </p:sp>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a:xfrm>
            <a:off x="457200" y="855878"/>
            <a:ext cx="8229600" cy="5100422"/>
          </a:xfrm>
        </p:spPr>
        <p:txBody>
          <a:bodyPr/>
          <a:lstStyle/>
          <a:p>
            <a:pPr marL="0" indent="0" algn="just">
              <a:buNone/>
            </a:pPr>
            <a:r>
              <a:rPr lang="en-US" altLang="zh-CN" sz="2400" b="1" dirty="0">
                <a:solidFill>
                  <a:schemeClr val="tx1"/>
                </a:solidFill>
              </a:rPr>
              <a:t>Effects of Grounding on System Models: </a:t>
            </a:r>
          </a:p>
          <a:p>
            <a:pPr algn="just"/>
            <a:r>
              <a:rPr lang="en-US" altLang="zh-CN" sz="2400" dirty="0">
                <a:solidFill>
                  <a:schemeClr val="tx1"/>
                </a:solidFill>
              </a:rPr>
              <a:t>Neutral grounding, the system frequency and soil resistivity impact modeling of the distribution system components. </a:t>
            </a:r>
          </a:p>
          <a:p>
            <a:pPr algn="just"/>
            <a:r>
              <a:rPr lang="en-US" altLang="zh-CN" sz="2400" dirty="0">
                <a:solidFill>
                  <a:schemeClr val="tx1"/>
                </a:solidFill>
              </a:rPr>
              <a:t>Specifically, frequency and soil resistivity have a profound effect on online parameters. For example, in Chapter 3, while developing the models for overhead distribution feeders using Carson's equations, we assumed that the neutral is grounded at multiple locations, which resulted in voltage drop across the neutral conductor to be zero because grounding made a significant portion of the current to flow through the ground. </a:t>
            </a:r>
          </a:p>
          <a:p>
            <a:pPr algn="just"/>
            <a:r>
              <a:rPr lang="en-US" altLang="zh-CN" sz="2400" dirty="0">
                <a:solidFill>
                  <a:schemeClr val="tx1"/>
                </a:solidFill>
              </a:rPr>
              <a:t>In addition, the impedance values depend on the frequency and the soil resistivity. </a:t>
            </a:r>
            <a:endParaRPr lang="zh-CN" altLang="en-US" sz="2400" dirty="0">
              <a:solidFill>
                <a:schemeClr val="tx1"/>
              </a:solidFill>
            </a:endParaRPr>
          </a:p>
        </p:txBody>
      </p:sp>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7</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2668067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p:txBody>
          <a:bodyPr/>
          <a:lstStyle/>
          <a:p>
            <a:r>
              <a:rPr lang="en-US" altLang="zh-CN" dirty="0"/>
              <a:t>2 Neutral Grounding</a:t>
            </a:r>
            <a:endParaRPr lang="zh-CN" altLang="en-US" dirty="0"/>
          </a:p>
        </p:txBody>
      </p:sp>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a:xfrm>
            <a:off x="457200" y="849543"/>
            <a:ext cx="8229600" cy="4098975"/>
          </a:xfrm>
        </p:spPr>
        <p:txBody>
          <a:bodyPr/>
          <a:lstStyle/>
          <a:p>
            <a:pPr marL="0" indent="0">
              <a:buNone/>
            </a:pPr>
            <a:r>
              <a:rPr lang="en-US" altLang="zh-CN" sz="2400" b="1" dirty="0">
                <a:solidFill>
                  <a:srgbClr val="C00000"/>
                </a:solidFill>
              </a:rPr>
              <a:t>2.1 Neutral Shift Due to Ground Faults:</a:t>
            </a:r>
            <a:r>
              <a:rPr lang="en-US" altLang="zh-CN" sz="2400" b="1" dirty="0">
                <a:solidFill>
                  <a:schemeClr val="tx1"/>
                </a:solidFill>
              </a:rPr>
              <a:t> </a:t>
            </a:r>
          </a:p>
          <a:p>
            <a:pPr algn="just"/>
            <a:r>
              <a:rPr lang="en-US" altLang="zh-CN" sz="2400" dirty="0">
                <a:solidFill>
                  <a:schemeClr val="tx1"/>
                </a:solidFill>
              </a:rPr>
              <a:t>A single‐line‐to‐ground fault in distribution systems causes a shift in the potential of the ground at the fault location. The level of the shift is a function of grounding used in the system . </a:t>
            </a:r>
          </a:p>
          <a:p>
            <a:pPr algn="just"/>
            <a:r>
              <a:rPr lang="en-US" altLang="zh-CN" sz="2400" dirty="0">
                <a:solidFill>
                  <a:schemeClr val="tx1"/>
                </a:solidFill>
              </a:rPr>
              <a:t>In ungrounded systems, the line‐to‐ground voltage on unfaulted phases increases to the line‐to‐line voltage or 1.73 per unit. </a:t>
            </a:r>
          </a:p>
          <a:p>
            <a:pPr algn="just"/>
            <a:r>
              <a:rPr lang="en-US" altLang="zh-CN" sz="2400" dirty="0">
                <a:solidFill>
                  <a:schemeClr val="tx1"/>
                </a:solidFill>
              </a:rPr>
              <a:t>In a system with perfectly grounded neutral, there is no shift in the neutral voltage. However, in a system with multiground neutral, the voltage can rise to 1.3 per unit. </a:t>
            </a:r>
          </a:p>
          <a:p>
            <a:pPr marL="0" indent="0">
              <a:buNone/>
            </a:pPr>
            <a:r>
              <a:rPr lang="en-US" altLang="zh-CN" sz="1600" dirty="0">
                <a:solidFill>
                  <a:schemeClr val="tx1"/>
                </a:solidFill>
              </a:rPr>
              <a:t>       </a:t>
            </a:r>
          </a:p>
          <a:p>
            <a:pPr marL="457188" lvl="1" indent="0">
              <a:buNone/>
            </a:pPr>
            <a:endParaRPr lang="en-US" altLang="zh-CN" sz="2000" b="1" dirty="0">
              <a:solidFill>
                <a:schemeClr val="tx1"/>
              </a:solidFill>
            </a:endParaRPr>
          </a:p>
        </p:txBody>
      </p:sp>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8</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2530067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8C4EE4-A3FB-A79D-33A5-EC7FD25E0AD0}"/>
              </a:ext>
            </a:extLst>
          </p:cNvPr>
          <p:cNvSpPr>
            <a:spLocks noGrp="1"/>
          </p:cNvSpPr>
          <p:nvPr>
            <p:ph type="title"/>
          </p:nvPr>
        </p:nvSpPr>
        <p:spPr/>
        <p:txBody>
          <a:bodyPr/>
          <a:lstStyle/>
          <a:p>
            <a:r>
              <a:rPr lang="en-US" altLang="zh-CN" dirty="0"/>
              <a:t>2 Neutral Grounding</a:t>
            </a:r>
            <a:endParaRPr lang="zh-CN" altLang="en-US" dirty="0"/>
          </a:p>
        </p:txBody>
      </p:sp>
      <mc:AlternateContent xmlns:mc="http://schemas.openxmlformats.org/markup-compatibility/2006" xmlns:a14="http://schemas.microsoft.com/office/drawing/2010/main">
        <mc:Choice Requires="a14">
          <p:sp>
            <p:nvSpPr>
              <p:cNvPr id="3" name="内容占位符 2">
                <a:extLst>
                  <a:ext uri="{FF2B5EF4-FFF2-40B4-BE49-F238E27FC236}">
                    <a16:creationId xmlns:a16="http://schemas.microsoft.com/office/drawing/2014/main" id="{5FEA5D96-A606-5396-6709-7778CA7EEF94}"/>
                  </a:ext>
                </a:extLst>
              </p:cNvPr>
              <p:cNvSpPr>
                <a:spLocks noGrp="1"/>
              </p:cNvSpPr>
              <p:nvPr>
                <p:ph idx="1"/>
              </p:nvPr>
            </p:nvSpPr>
            <p:spPr>
              <a:xfrm>
                <a:off x="457200" y="849544"/>
                <a:ext cx="8229600" cy="4027256"/>
              </a:xfrm>
            </p:spPr>
            <p:txBody>
              <a:bodyPr/>
              <a:lstStyle/>
              <a:p>
                <a:pPr marL="0" indent="0">
                  <a:buNone/>
                </a:pPr>
                <a:r>
                  <a:rPr lang="en-US" altLang="zh-CN" sz="2400" b="1" dirty="0">
                    <a:solidFill>
                      <a:srgbClr val="C00000"/>
                    </a:solidFill>
                  </a:rPr>
                  <a:t>2.1 Neutral Shift Due to Ground Faults:</a:t>
                </a:r>
                <a:r>
                  <a:rPr lang="en-US" altLang="zh-CN" sz="2400" b="1" dirty="0">
                    <a:solidFill>
                      <a:schemeClr val="tx1"/>
                    </a:solidFill>
                  </a:rPr>
                  <a:t> </a:t>
                </a:r>
              </a:p>
              <a:p>
                <a:pPr algn="just"/>
                <a:r>
                  <a:rPr lang="en-US" altLang="zh-CN" sz="2400" dirty="0">
                    <a:solidFill>
                      <a:schemeClr val="tx1"/>
                    </a:solidFill>
                  </a:rPr>
                  <a:t>This phenomenon is quantified by two factors, which are coefficient of grounding (COG) and earth fault factor (EFF). COG is the ratio of the highest line‐to‐ground power‐frequency voltage of a sound phase, at a selected location, during a fault to ground affecting one or more phases to the line‐to‐line power‐frequency voltage which would be obtained, at that location, with the fault removed, or </a:t>
                </a:r>
              </a:p>
              <a:p>
                <a:pPr marL="0" indent="0" algn="ctr">
                  <a:buNone/>
                </a:pPr>
                <a:r>
                  <a:rPr lang="en-US" altLang="zh-CN" sz="2400" dirty="0">
                    <a:solidFill>
                      <a:schemeClr val="tx1"/>
                    </a:solidFill>
                  </a:rPr>
                  <a:t>Coefficient of Grounding (COG) = </a:t>
                </a:r>
                <a14:m>
                  <m:oMath xmlns:m="http://schemas.openxmlformats.org/officeDocument/2006/math">
                    <m:sSubSup>
                      <m:sSubSupPr>
                        <m:ctrlPr>
                          <a:rPr lang="en-US" altLang="zh-CN" sz="2400" i="1" smtClean="0">
                            <a:solidFill>
                              <a:schemeClr val="tx1"/>
                            </a:solidFill>
                            <a:latin typeface="Cambria Math" panose="02040503050406030204" pitchFamily="18" charset="0"/>
                          </a:rPr>
                        </m:ctrlPr>
                      </m:sSubSupPr>
                      <m:e>
                        <m:r>
                          <a:rPr lang="en-US" altLang="zh-CN" sz="2400" b="0" i="1" smtClean="0">
                            <a:solidFill>
                              <a:schemeClr val="tx1"/>
                            </a:solidFill>
                            <a:latin typeface="Cambria Math" panose="02040503050406030204" pitchFamily="18" charset="0"/>
                          </a:rPr>
                          <m:t>𝑉</m:t>
                        </m:r>
                      </m:e>
                      <m:sub>
                        <m:r>
                          <a:rPr lang="en-US" altLang="zh-CN" sz="2400" b="0" i="1" smtClean="0">
                            <a:solidFill>
                              <a:schemeClr val="tx1"/>
                            </a:solidFill>
                            <a:latin typeface="Cambria Math" panose="02040503050406030204" pitchFamily="18" charset="0"/>
                          </a:rPr>
                          <m:t>𝐿𝑁</m:t>
                        </m:r>
                      </m:sub>
                      <m:sup>
                        <m:r>
                          <a:rPr lang="en-US" altLang="zh-CN" sz="2400" b="0" i="1" smtClean="0">
                            <a:solidFill>
                              <a:schemeClr val="tx1"/>
                            </a:solidFill>
                            <a:latin typeface="Cambria Math" panose="02040503050406030204" pitchFamily="18" charset="0"/>
                          </a:rPr>
                          <m:t>′</m:t>
                        </m:r>
                      </m:sup>
                    </m:sSubSup>
                    <m:r>
                      <a:rPr lang="en-US" altLang="zh-CN" sz="2400" b="0" i="1" smtClean="0">
                        <a:solidFill>
                          <a:schemeClr val="tx1"/>
                        </a:solidFill>
                        <a:latin typeface="Cambria Math" panose="02040503050406030204" pitchFamily="18" charset="0"/>
                      </a:rPr>
                      <m:t>/</m:t>
                    </m:r>
                    <m:sSub>
                      <m:sSubPr>
                        <m:ctrlPr>
                          <a:rPr lang="en-US" altLang="zh-CN" sz="2400" b="0" i="1" smtClean="0">
                            <a:solidFill>
                              <a:schemeClr val="tx1"/>
                            </a:solidFill>
                            <a:latin typeface="Cambria Math" panose="02040503050406030204" pitchFamily="18" charset="0"/>
                          </a:rPr>
                        </m:ctrlPr>
                      </m:sSubPr>
                      <m:e>
                        <m:r>
                          <a:rPr lang="en-US" altLang="zh-CN" sz="2400" b="0" i="1" smtClean="0">
                            <a:solidFill>
                              <a:schemeClr val="tx1"/>
                            </a:solidFill>
                            <a:latin typeface="Cambria Math" panose="02040503050406030204" pitchFamily="18" charset="0"/>
                          </a:rPr>
                          <m:t>𝑉</m:t>
                        </m:r>
                      </m:e>
                      <m:sub>
                        <m:r>
                          <a:rPr lang="en-US" altLang="zh-CN" sz="2400" b="0" i="1" smtClean="0">
                            <a:solidFill>
                              <a:schemeClr val="tx1"/>
                            </a:solidFill>
                            <a:latin typeface="Cambria Math" panose="02040503050406030204" pitchFamily="18" charset="0"/>
                          </a:rPr>
                          <m:t>𝐿𝐿</m:t>
                        </m:r>
                      </m:sub>
                    </m:sSub>
                  </m:oMath>
                </a14:m>
                <a:endParaRPr lang="en-US" altLang="zh-CN" sz="2400" dirty="0">
                  <a:solidFill>
                    <a:schemeClr val="tx1"/>
                  </a:solidFill>
                </a:endParaRPr>
              </a:p>
              <a:p>
                <a:pPr>
                  <a:buFont typeface="Arial" panose="020B0604020202020204" pitchFamily="34" charset="0"/>
                  <a:buChar char="•"/>
                </a:pPr>
                <a:endParaRPr lang="en-US" altLang="zh-CN" sz="1600" dirty="0">
                  <a:solidFill>
                    <a:schemeClr val="tx1"/>
                  </a:solidFill>
                </a:endParaRPr>
              </a:p>
              <a:p>
                <a:pPr marL="0" indent="0">
                  <a:buNone/>
                </a:pPr>
                <a:r>
                  <a:rPr lang="en-US" altLang="zh-CN" sz="1600" dirty="0">
                    <a:solidFill>
                      <a:schemeClr val="tx1"/>
                    </a:solidFill>
                  </a:rPr>
                  <a:t>       </a:t>
                </a:r>
              </a:p>
              <a:p>
                <a:pPr marL="457188" lvl="1" indent="0">
                  <a:buNone/>
                </a:pPr>
                <a:endParaRPr lang="en-US" altLang="zh-CN" sz="2000" b="1" dirty="0">
                  <a:solidFill>
                    <a:schemeClr val="tx1"/>
                  </a:solidFill>
                </a:endParaRPr>
              </a:p>
            </p:txBody>
          </p:sp>
        </mc:Choice>
        <mc:Fallback xmlns="">
          <p:sp>
            <p:nvSpPr>
              <p:cNvPr id="3" name="内容占位符 2">
                <a:extLst>
                  <a:ext uri="{FF2B5EF4-FFF2-40B4-BE49-F238E27FC236}">
                    <a16:creationId xmlns:a16="http://schemas.microsoft.com/office/drawing/2014/main" id="{5FEA5D96-A606-5396-6709-7778CA7EEF94}"/>
                  </a:ext>
                </a:extLst>
              </p:cNvPr>
              <p:cNvSpPr>
                <a:spLocks noGrp="1" noRot="1" noChangeAspect="1" noMove="1" noResize="1" noEditPoints="1" noAdjustHandles="1" noChangeArrowheads="1" noChangeShapeType="1" noTextEdit="1"/>
              </p:cNvSpPr>
              <p:nvPr>
                <p:ph idx="1"/>
              </p:nvPr>
            </p:nvSpPr>
            <p:spPr>
              <a:xfrm>
                <a:off x="457200" y="849544"/>
                <a:ext cx="8229600" cy="4027256"/>
              </a:xfrm>
              <a:blipFill>
                <a:blip r:embed="rId3"/>
                <a:stretch>
                  <a:fillRect l="-1111" t="-1210" r="-1111" b="-151"/>
                </a:stretch>
              </a:blipFill>
            </p:spPr>
            <p:txBody>
              <a:bodyPr/>
              <a:lstStyle/>
              <a:p>
                <a:r>
                  <a:rPr lang="en-US">
                    <a:noFill/>
                  </a:rPr>
                  <a:t> </a:t>
                </a:r>
              </a:p>
            </p:txBody>
          </p:sp>
        </mc:Fallback>
      </mc:AlternateContent>
      <p:sp>
        <p:nvSpPr>
          <p:cNvPr id="4" name="灯片编号占位符 3">
            <a:extLst>
              <a:ext uri="{FF2B5EF4-FFF2-40B4-BE49-F238E27FC236}">
                <a16:creationId xmlns:a16="http://schemas.microsoft.com/office/drawing/2014/main" id="{D439EBAC-33C3-6356-5B91-C462ACA59405}"/>
              </a:ext>
            </a:extLst>
          </p:cNvPr>
          <p:cNvSpPr>
            <a:spLocks noGrp="1"/>
          </p:cNvSpPr>
          <p:nvPr>
            <p:ph type="sldNum" sz="quarter" idx="4"/>
          </p:nvPr>
        </p:nvSpPr>
        <p:spPr/>
        <p:txBody>
          <a:bodyPr/>
          <a:lstStyle/>
          <a:p>
            <a:fld id="{98783A6C-F2E5-470E-8F07-6DF2D28172F3}" type="slidenum">
              <a:rPr lang="en-US" smtClean="0"/>
              <a:t>9</a:t>
            </a:fld>
            <a:endParaRPr lang="en-US" dirty="0"/>
          </a:p>
        </p:txBody>
      </p:sp>
      <p:sp>
        <p:nvSpPr>
          <p:cNvPr id="5" name="文本占位符 4">
            <a:extLst>
              <a:ext uri="{FF2B5EF4-FFF2-40B4-BE49-F238E27FC236}">
                <a16:creationId xmlns:a16="http://schemas.microsoft.com/office/drawing/2014/main" id="{CBB9B64F-BF55-CB8A-CA76-7136F28E5B65}"/>
              </a:ext>
            </a:extLst>
          </p:cNvPr>
          <p:cNvSpPr>
            <a:spLocks noGrp="1" noRot="1" noMove="1" noResize="1" noEditPoints="1" noAdjustHandles="1" noChangeArrowheads="1" noChangeShapeType="1"/>
          </p:cNvSpPr>
          <p:nvPr>
            <p:ph type="body" sz="quarter" idx="10"/>
          </p:nvPr>
        </p:nvSpPr>
        <p:spPr/>
        <p:txBody>
          <a:bodyPr/>
          <a:lstStyle/>
          <a:p>
            <a:r>
              <a:rPr lang="en-US" altLang="zh-CN" dirty="0" err="1"/>
              <a:t>ECpE</a:t>
            </a:r>
            <a:r>
              <a:rPr lang="en-US" altLang="zh-CN" dirty="0"/>
              <a:t> Department</a:t>
            </a:r>
            <a:endParaRPr lang="zh-CN" altLang="en-US" dirty="0"/>
          </a:p>
        </p:txBody>
      </p:sp>
    </p:spTree>
    <p:extLst>
      <p:ext uri="{BB962C8B-B14F-4D97-AF65-F5344CB8AC3E}">
        <p14:creationId xmlns:p14="http://schemas.microsoft.com/office/powerpoint/2010/main" val="1775245947"/>
      </p:ext>
    </p:extLst>
  </p:cSld>
  <p:clrMapOvr>
    <a:masterClrMapping/>
  </p:clrMapOvr>
</p:sld>
</file>

<file path=ppt/theme/theme1.xml><?xml version="1.0" encoding="utf-8"?>
<a:theme xmlns:a="http://schemas.openxmlformats.org/drawingml/2006/main" name="PowerPoint">
  <a:themeElements>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自定义 2">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EE653 Approximate Method of Analysis</Template>
  <TotalTime>30630</TotalTime>
  <Words>2367</Words>
  <Application>Microsoft Office PowerPoint</Application>
  <PresentationFormat>On-screen Show (4:3)</PresentationFormat>
  <Paragraphs>168</Paragraphs>
  <Slides>27</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Univers 65</vt:lpstr>
      <vt:lpstr>Univers 67 CondensedBold</vt:lpstr>
      <vt:lpstr>Arial</vt:lpstr>
      <vt:lpstr>Calibri</vt:lpstr>
      <vt:lpstr>Cambria Math</vt:lpstr>
      <vt:lpstr>Times</vt:lpstr>
      <vt:lpstr>PowerPoint</vt:lpstr>
      <vt:lpstr>Distribution System Grounding</vt:lpstr>
      <vt:lpstr>Distribution System Grounding</vt:lpstr>
      <vt:lpstr>1 Basics of Grounding </vt:lpstr>
      <vt:lpstr>1 Basics of Grounding </vt:lpstr>
      <vt:lpstr>1 Basics of Grounding </vt:lpstr>
      <vt:lpstr>1 Basics of Grounding </vt:lpstr>
      <vt:lpstr>1 Basics of Grounding </vt:lpstr>
      <vt:lpstr>2 Neutral Grounding</vt:lpstr>
      <vt:lpstr>2 Neutral Grounding</vt:lpstr>
      <vt:lpstr>2 Neutral Grounding</vt:lpstr>
      <vt:lpstr>2 Neutral Grounding</vt:lpstr>
      <vt:lpstr>2 Neutral Grounding</vt:lpstr>
      <vt:lpstr>2 Neutral Grounding</vt:lpstr>
      <vt:lpstr>3 Substation Safety</vt:lpstr>
      <vt:lpstr>3 Substation Safety</vt:lpstr>
      <vt:lpstr>3 Substation Safety</vt:lpstr>
      <vt:lpstr>3 Substation Safety</vt:lpstr>
      <vt:lpstr>4 National Electric Safety Code (NESC)</vt:lpstr>
      <vt:lpstr>4 National Electric Safety Code (NESC)</vt:lpstr>
      <vt:lpstr>5 National Electric Code (NEC)</vt:lpstr>
      <vt:lpstr>5 National Electric Code (NEC)</vt:lpstr>
      <vt:lpstr>5 National Electric Code (NEC)</vt:lpstr>
      <vt:lpstr>5 National Electric Code (NEC)</vt:lpstr>
      <vt:lpstr>5 National Electric Code (NEC)</vt:lpstr>
      <vt:lpstr>5 National Electric Code (NEC)</vt:lpstr>
      <vt:lpstr>5 National Electric Code (NEC)</vt:lpstr>
      <vt:lpstr>Thank You!</vt:lpstr>
    </vt:vector>
  </TitlesOfParts>
  <Company>Iowa State University of Science and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 453</dc:title>
  <dc:creator>Tiwari, Prashant [E CPE]</dc:creator>
  <cp:lastModifiedBy>Zheng, Junyuan [E CPE]</cp:lastModifiedBy>
  <cp:revision>33</cp:revision>
  <dcterms:created xsi:type="dcterms:W3CDTF">2022-12-20T23:57:39Z</dcterms:created>
  <dcterms:modified xsi:type="dcterms:W3CDTF">2025-11-03T19:53:31Z</dcterms:modified>
</cp:coreProperties>
</file>